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8" r:id="rId4"/>
    <p:sldId id="259" r:id="rId5"/>
    <p:sldId id="260" r:id="rId6"/>
    <p:sldId id="261" r:id="rId7"/>
    <p:sldId id="262" r:id="rId8"/>
    <p:sldId id="279" r:id="rId9"/>
    <p:sldId id="263" r:id="rId10"/>
    <p:sldId id="264" r:id="rId11"/>
    <p:sldId id="265" r:id="rId12"/>
    <p:sldId id="266" r:id="rId13"/>
    <p:sldId id="280" r:id="rId14"/>
    <p:sldId id="281" r:id="rId15"/>
    <p:sldId id="283" r:id="rId16"/>
    <p:sldId id="282" r:id="rId17"/>
    <p:sldId id="285" r:id="rId18"/>
    <p:sldId id="284" r:id="rId19"/>
    <p:sldId id="286" r:id="rId20"/>
    <p:sldId id="267" r:id="rId21"/>
    <p:sldId id="287" r:id="rId22"/>
    <p:sldId id="268" r:id="rId23"/>
    <p:sldId id="289" r:id="rId24"/>
    <p:sldId id="270" r:id="rId25"/>
    <p:sldId id="271" r:id="rId26"/>
    <p:sldId id="290" r:id="rId27"/>
    <p:sldId id="273" r:id="rId28"/>
    <p:sldId id="274" r:id="rId29"/>
    <p:sldId id="275" r:id="rId30"/>
    <p:sldId id="276" r:id="rId31"/>
    <p:sldId id="277" r:id="rId3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090"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392210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963821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2920828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125285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529747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1325496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450450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110419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802343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121984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6F3F06E0-8BA3-4A0C-84B3-B44269906271}" type="datetimeFigureOut">
              <a:rPr lang="es-CO" smtClean="0"/>
              <a:t>28/11/2012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4D807F14-992B-42E7-9AEE-20F10B3520D1}" type="slidenum">
              <a:rPr lang="es-CO" smtClean="0"/>
              <a:t>‹Nº›</a:t>
            </a:fld>
            <a:endParaRPr lang="es-CO"/>
          </a:p>
        </p:txBody>
      </p:sp>
    </p:spTree>
    <p:extLst>
      <p:ext uri="{BB962C8B-B14F-4D97-AF65-F5344CB8AC3E}">
        <p14:creationId xmlns:p14="http://schemas.microsoft.com/office/powerpoint/2010/main" val="3470432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3F06E0-8BA3-4A0C-84B3-B44269906271}" type="datetimeFigureOut">
              <a:rPr lang="es-CO" smtClean="0"/>
              <a:t>28/11/2012</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807F14-992B-42E7-9AEE-20F10B3520D1}" type="slidenum">
              <a:rPr lang="es-CO" smtClean="0"/>
              <a:t>‹Nº›</a:t>
            </a:fld>
            <a:endParaRPr lang="es-CO"/>
          </a:p>
        </p:txBody>
      </p:sp>
    </p:spTree>
    <p:extLst>
      <p:ext uri="{BB962C8B-B14F-4D97-AF65-F5344CB8AC3E}">
        <p14:creationId xmlns:p14="http://schemas.microsoft.com/office/powerpoint/2010/main" val="3776743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404664"/>
            <a:ext cx="7772400" cy="1470025"/>
          </a:xfrm>
          <a:solidFill>
            <a:srgbClr val="FFC000"/>
          </a:solidFill>
        </p:spPr>
        <p:txBody>
          <a:bodyPr>
            <a:normAutofit fontScale="90000"/>
          </a:bodyPr>
          <a:lstStyle/>
          <a:p>
            <a:r>
              <a:rPr lang="es-CO" dirty="0" smtClean="0">
                <a:latin typeface="Algerian" pitchFamily="82" charset="0"/>
              </a:rPr>
              <a:t>EL REMANENTE FINAL DE DIOS</a:t>
            </a:r>
            <a:br>
              <a:rPr lang="es-CO" dirty="0" smtClean="0">
                <a:latin typeface="Algerian" pitchFamily="82" charset="0"/>
              </a:rPr>
            </a:br>
            <a:r>
              <a:rPr lang="es-CO" dirty="0" smtClean="0">
                <a:latin typeface="Algerian" pitchFamily="82" charset="0"/>
              </a:rPr>
              <a:t>Y LOS DOS TEMPLOS N°.2.</a:t>
            </a:r>
            <a:endParaRPr lang="es-CO" dirty="0">
              <a:latin typeface="Algerian" pitchFamily="82" charset="0"/>
            </a:endParaRPr>
          </a:p>
        </p:txBody>
      </p:sp>
      <p:pic>
        <p:nvPicPr>
          <p:cNvPr id="1026" name="Picture 2" descr="http://2.bp.blogspot.com/-azCjMiXKty8/UE-QPfWIZ0I/AAAAAAAAAO8/c6Do19s2w3g/s320/Jes%25C3%25BAs+jue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988840"/>
            <a:ext cx="5256584" cy="391318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6046041"/>
            <a:ext cx="9144000" cy="830997"/>
          </a:xfrm>
          <a:prstGeom prst="rect">
            <a:avLst/>
          </a:prstGeom>
        </p:spPr>
        <p:txBody>
          <a:bodyPr wrap="square">
            <a:spAutoFit/>
          </a:bodyPr>
          <a:lstStyle/>
          <a:p>
            <a:pPr algn="ctr"/>
            <a:r>
              <a:rPr lang="es-CO" sz="2400" b="1" i="1" dirty="0">
                <a:solidFill>
                  <a:srgbClr val="FF0000"/>
                </a:solidFill>
                <a:latin typeface="Agency FB" pitchFamily="34" charset="0"/>
              </a:rPr>
              <a:t>Serán examinados a la luz del carácter de Dios, y serán </a:t>
            </a:r>
            <a:r>
              <a:rPr lang="es-CO" sz="2400" b="1" i="1" dirty="0" smtClean="0">
                <a:solidFill>
                  <a:srgbClr val="FF0000"/>
                </a:solidFill>
                <a:latin typeface="Agency FB" pitchFamily="34" charset="0"/>
              </a:rPr>
              <a:t>encontrados </a:t>
            </a:r>
            <a:r>
              <a:rPr lang="es-CO" sz="2400" b="1" i="1" dirty="0">
                <a:solidFill>
                  <a:srgbClr val="FF0000"/>
                </a:solidFill>
                <a:latin typeface="Agency FB" pitchFamily="34" charset="0"/>
              </a:rPr>
              <a:t>sin mancha ni arruga.</a:t>
            </a:r>
          </a:p>
        </p:txBody>
      </p:sp>
      <p:sp>
        <p:nvSpPr>
          <p:cNvPr id="4" name="3 Rectángulo"/>
          <p:cNvSpPr/>
          <p:nvPr/>
        </p:nvSpPr>
        <p:spPr>
          <a:xfrm>
            <a:off x="6228184" y="2668159"/>
            <a:ext cx="2567740" cy="2554545"/>
          </a:xfrm>
          <a:prstGeom prst="rect">
            <a:avLst/>
          </a:prstGeom>
        </p:spPr>
        <p:txBody>
          <a:bodyPr wrap="square">
            <a:spAutoFit/>
          </a:bodyPr>
          <a:lstStyle/>
          <a:p>
            <a:pPr algn="ctr"/>
            <a:r>
              <a:rPr lang="es-CO" sz="4000" b="1" i="1" dirty="0" smtClean="0">
                <a:solidFill>
                  <a:srgbClr val="FF0000"/>
                </a:solidFill>
              </a:rPr>
              <a:t>Dios </a:t>
            </a:r>
            <a:r>
              <a:rPr lang="es-CO" sz="4000" b="1" i="1" dirty="0">
                <a:solidFill>
                  <a:srgbClr val="FF0000"/>
                </a:solidFill>
              </a:rPr>
              <a:t>conserva el original de su pacto</a:t>
            </a:r>
          </a:p>
        </p:txBody>
      </p:sp>
    </p:spTree>
    <p:extLst>
      <p:ext uri="{BB962C8B-B14F-4D97-AF65-F5344CB8AC3E}">
        <p14:creationId xmlns:p14="http://schemas.microsoft.com/office/powerpoint/2010/main" val="320508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12739"/>
            <a:ext cx="8229600" cy="2612206"/>
          </a:xfrm>
        </p:spPr>
        <p:txBody>
          <a:bodyPr>
            <a:normAutofit lnSpcReduction="10000"/>
          </a:bodyPr>
          <a:lstStyle/>
          <a:p>
            <a:pPr marL="0" indent="0" algn="ctr">
              <a:buNone/>
            </a:pPr>
            <a:r>
              <a:rPr lang="es-CO" dirty="0" smtClean="0">
                <a:solidFill>
                  <a:srgbClr val="FF0000"/>
                </a:solidFill>
              </a:rPr>
              <a:t>Apoc.11:19.</a:t>
            </a:r>
          </a:p>
          <a:p>
            <a:pPr marL="0" indent="0" algn="ctr">
              <a:buNone/>
            </a:pPr>
            <a:r>
              <a:rPr lang="es-CO" b="1" baseline="30000" dirty="0" smtClean="0"/>
              <a:t> </a:t>
            </a:r>
            <a:r>
              <a:rPr lang="es-CO" dirty="0"/>
              <a:t>Y el templo de Dios fue abierto en el cielo, y el </a:t>
            </a:r>
            <a:r>
              <a:rPr lang="es-CO" i="1" dirty="0">
                <a:solidFill>
                  <a:srgbClr val="0070C0"/>
                </a:solidFill>
              </a:rPr>
              <a:t>arca de su pacto se veía en el templo</a:t>
            </a:r>
            <a:r>
              <a:rPr lang="es-CO" dirty="0"/>
              <a:t>. Y hubo relámpagos, voces, truenos, un terremoto y grande granizo</a:t>
            </a:r>
            <a:r>
              <a:rPr lang="es-CO" dirty="0" smtClean="0"/>
              <a:t>.</a:t>
            </a:r>
          </a:p>
          <a:p>
            <a:endParaRPr lang="es-CO" dirty="0"/>
          </a:p>
        </p:txBody>
      </p:sp>
      <p:sp>
        <p:nvSpPr>
          <p:cNvPr id="2" name="AutoShape 2" descr="data:image/jpeg;base64,/9j/4AAQSkZJRgABAQAAAQABAAD/2wCEAAkGBhQSERUUExMWFRQWGBoYGBgXGBobGhgaGBobGhkYGhkdHSYeGBojGh0aHy8gIycpLCwsGB8xNTAqNScrLCkBCQoKDgwOGg8PGikkHCQsLCwsKiwsLCwsLCwsLCwsLCwsLCwsLCwsLCksLCwsLCksKSwsLCwsLCwsLCwsLCwsLP/AABEIAMIBAwMBIgACEQEDEQH/xAAaAAACAwEBAAAAAAAAAAAAAAADBAACBQEG/8QASxAAAQIEBAMGBAMFBAgEBwEAAQIRAAMhMQQSQVEiYXEFMoGRsfATQqHBUtHhBiNicvEUgpLCFTNDU2OTorIkNIPSFnOjpLPDxAf/xAAaAQADAQEBAQAAAAAAAAAAAAABAgMABAUG/8QALxEAAgIBAwIEBQMFAQAAAAAAAAECEQMhMUEEEhMUUZEiYXGB8FLB0QUyQqGxI//aAAwDAQACEQMRAD8AOV8z7MRJOivXnX3+UdUNx9Pr94oFDZuh+lY+BPoQjnUeP6ikcd7Ej67NX3eOBA0P0/r5RdQVyPO/1v7veBZiJJfcPcH7ivnAZCuFNTYa8oKhVdi497wKQDlTrQbcqfpBvQwRJ2V67wRE9SSDVutPy99IEeY9Rr5QWTLcgJf3zH5Qr21MaqZzpcE1b37aITfxi3y6FtdaNX0vA5kcXJikldCHI4l/96vfnF1LPX3z2gck3Dg8S6U/3it/desEmJDWbp+tNopLdhOyz19+/rFpvWKIi2IUyXifIDOx6CVAh3r6f1hcqO+0SdiFZgX39Le9okxb1PLxjsSaSTAcCjziqlGOge/fu0VX79YICmc5hXRX+WLZjvFD3h0V/li2nv37MO+DFSoteArWXv8AWDG3vaAzTDRM0WSo5RU2+0J4pZY1PnDiO6noPSEsZrFIbmoX7KnEqVXU+pjekrLi8eY7NnMX5q8sxHoI9FLMN1KqQbGpC7VMdxCuK+0DkG3hBZ6uLw+2nSOLkJ2WqsHkrr79++UKoMMSTxedue0IwDSFX66fblr4Dd4UUriVX5jDMvXrp4UHj6DeqyzxK6wq5MMyjS5+kdisoU1iQ4DNIrQ+sRBO713H35ennxSmNRzv9YiAKX+h3+8WGLMRdP0I28Ijh9fXncQzJVLVclB3DsbXFW84LO7MmCrCYN0sfStvSJ96vUAvIIKuIuHFgCb7Fj5QXA9noWgHOXYAgAbbe/zAlAzNUVHrsYDhlEBJBskNbb39ecGrWjMbH+jEpD5iS4vTfZ/ZgqUfwjw/SvsaRaVPzynKWIUxuPHaOZUn2Do/vxjlbezMiqwG1B2vt4j9Yoo/eLrSWuCPzbf7RQm/jChByWYlj3l1f/iK3paCiXRwW8OuzvFZAo+b5lvcf7RUXQg7P0b7Vh5bsYqkV8vSLzkOlt/bxwFmi4FIQUwcQghTbP6X98oio0MZJClJfn6U8P0gEzBnStuukdammkAVa/v2Y5M9+/esWKaseccmQxgSu8OivVMW99IqocQ6H1TeLj3+XvnFHwYobeMAmG3vaDG3v20AmaQyAXQeFPQf1hHtBTAnqff0h1HdT0HpGd2srhPP7ViuLWZjN7N7o8fUx6XDLcCPMdnHh8/Ux6Ls9VOhi3VrUWI/JuOsFxCuI9G5dPyMBkwSeeI600/LaPO5HIgwxKNfE28qQqmGpPe1ubeI9+xE5GGpVj1NudGHX8vFWZ31dTb7coal2PUjpyHOFJvfV18IRcgGJSaRIkoUiQxhFE9QLO41BII1e5/WGZGD+ICUhlfhIf8AwkV2+nimiQVWCjuwdr/SDYLDqzJKXDEFyk2c38HH9YrIJyZJKTxII5uW+8Fw2KKDwktsQCD5W93jfQgswUD4n0IaBzOy0kvkHVLfb3SObxk9wWiSAidXhJBDg3HnpCWB7MllCXBfL4U5OKfpGjhcImWqgIJIdydKi8L9nJPw0sHoNE2bz99RCXV1+bgLzJQSlk0ANmI56QJi+h8j+v8AXzYxCSB3ddiP0hbMH/UHltCoKOKBaoI89h791HpBnpQty3YDmx9+FJgofGGDZWQmndpmXWv41aj3SOJIt+vXaJI10JUvT/iK2O8GCiRd+v6iGluxii6t70r94tLTTwjqUu1NvfpFpSNPfv8AWJgQliKKHQ+PSEJ00n9I1J6OIdD4UvAp2ESdG6RaMkkrCZYF/H7Vjikw+tCEvRzz9YWmzCdgOVBrpFlKwCpHEnof8sWHv3tHSglQ6K6XT9IhirYDhkFh5+fP+sBnYVV+uuzn7Hyi61FtdbGnOAzppNzqfT+sGNmDjBKZILaC/L9HjMxmEKyGIr6kgepH3h8zSUpc6DlpGPjJyq8R11OptFsSdgFcJgilLuCHIo+hILhrPSN/A4Mg3DFq+LbR5rCzlHM5Jqbk/nG72bML3Ntzyjo6lPURGph5RPr6wbE4clWlummnveAYeYaVPnBMVMOY105jypv0jzNbHRUJam0MSO9rc28fftoXSYYkd7XW3QwsjDckXpqfCthz/IU2Um99X8xhuUm9Dc+H073toUmd9X8x8InHkweWKRI7LFLCORRIWzPlrUlYUE1FuH8vGPTBVnS1f4ufPS8Bl4VAU4CHFXZreFDBkAimYVpcjfl4Rz5ZqfA5aWsez+kGDOL+QPPeOS5p3B8QfWC5STVIPgPtyjlYjZ1K2NFajfeujRm9ngfDS72a24rrGmhAzB0tUfiGo/rGf2Yh5SOENlHy8txfrFYr4fz5gTL4g8N9ee0CzF+8D1L+viYYxKeHu6j8Q+8LBnFNd/sRGQ1nVWsOobk9qbcqxRaaW97VjpSBWv097xAze38K16RSzHJMuhoO8vQf7xXjF0oDd31+/vo8Ww6Azv8AMvQH/aK/SCCSwcHXYjenq3lSGktWFMFKTb3pf30gqEWiyEW96e/rBvh09+/6xOg2Z2IRxDk/vlHFI9+EN4mXxf4v6QIogvZBEZmEBJL+/KKHCJGj1/PT9I0Cjp78IFNT09vygqTCYk5bqFgGLDS6YD5Q/i0AKFA7K6XHSsJEdI64u0gAZlhbWFlwzMFIXmCo6xaIGRZ4E8wPT39Yy8WLxpTLJtYenWM7F6x04twGbg7q6n1jd7O73gftGFgzVXU+vSNvs88Q8fSL9RyTNaQYJii6jUW28KUpAZJguJU6jXTQUPpHl8lERB9+cMyb66+kKo/KGZN9Te19YnIA5KRfhNz4cu7f20KTe+r+b7QzJRehufZpeFZnfVRuI0iceTB0WiRxBpEiq2AawI22+Y6+PL3c2SRSnPvDn/DA5IWLrzHclIu9Kf1rBkqVStm1Tz5xxSGL5U6ZtNjdoKlAOp8hr4wKXKUBZ/8ADBigt3dPwil/tEmIwkqUCoMddjuOsZvZksfCS5+UHu8utfpDYXUElqiltYU7Om/u0CndGh25XikH8L+37mVh8SjhoddiLwFi/e+qvuIvisSCGB1FA+3P3SFgSPfv39MjWEUk6keYN28Yq3sRPiae9OVY6T4Qw1hsIos9O8vb/eKu8MollrD3099YWwpDV/Eux/jVyghmdA3efR3YbVO7UBNYor7mAOiXrp79+6uS8PS309+xFcLhAOJVVc3ptfXnGpJDx1YsHc9CM8lbGNPwxd2J8Py9IXMmNmbh8qyQ7Ehx0DOIrOlC79YOTpZRDHKYipfT39vfVeen358vsY0Zw9/T191hSbLcKL90P4OA1OvSkcbj2s6EzLmS3UBeiuTVTYaeMIYmWxYDnWpN9Tb6WjUKKpN+8nxGQ+TGE8SRYh+hD6+/zisZU6GMucKeJhaaKj7Ro/2QzHCGpoSA7/R4Vk4RUzusWNna4NnobHaOqLQrF1jhTbSMvGaxrFBAG7C/LTr5/mjjOz5mXMEkpNXFfMCojpxNXqAxMIaq6n1jbwKqjx+sZPZskqmFNQSoi1q6xs/2VSKKDXYvQ9Dr6jaOnPV0SNORBcVVRN6Xt50+8WnYUy6kukuArmLg7K9jkCbMC5qQzglILlnGZiKF+Tx5iVu+B0wBmvrSCSSxo8ExeA+GAxdJs9w13GvUBukTESglTCo2erkOR4H3eDo1oJZo4ObmCndx99/Yii+8q/eN/ftoXkKKS7XB8Q7V5OCNNYeOLT8EZhX4qmOou/XR7acog409A2VTaJCSpzmJFFjYLBy+1VhXfNN0pNn5Q1J7XWGsbDugehEY0tRe3/T56QxJfYeXnFJ44+iL2ehkduDVG1uXKDTO0UKo5ApcN5kE0jGlg5XYN0a2+1+lb7WJHPxjjeKNkm9TWQniTa4tC/Z8olCW2Funu+0J4TElKhsT7I2PONDsnEp+GhtU/UhiG3/rCyi4xf56hiwxlMWNPy8oKqZS5+tYtPPB4h/I/r5woTEFrqayxMWJ/X6wPNAMZisiM1TVIOU1AKgFEdEuX6NVopCDk1FBH8PMNWBJdbgV+dV9B4kQfBTSlypg7ucz1Jsmn4QB4GlaJ4PtdCwfhrCg/QJNXYOCkuDSo4VFqKMPpxStAHtrSrFy4sMxb+DmDFu2UXt7gdUPDFkkMCRqW9Dr/SusbGCUDpGNhXJDmutujW3jXRiGHvzju6Wai7ZzZVapGlMlhoxO0jq4pz9t78GJ+Mul7N4+/tGHi8WxJLsLsWbm+g5Gn39fqJRyq4ksUHF2wMzEClXAuXDbeG++9mI5kwBKuYaxIZwab1AhTtGZJKVELyrAJyrFVEAnKHIc6AgkggdIyOxFlS56MhQCgKPCe8lQBUyg2bKp7VZiSwjxJ9OpRctq9T0E9DVVOHDfvLPN2l8/dIXWtBen0FYAtwEg0VmVvWiLbgkdRY1gC1nr06t945/D1HTHJOJQhzl1Ty3PqPeqOHmhCFFioFSBsbLtfbxeC4KVnCgXYsAXbirboD9RyhHDIK5aqXUhiSwdIUC1KgBVuYqGLVjFa38hW1qWmAGu9a6PX7xWbi0ISkKBogEGhu9x963iigzB7UfSlHFdwfLlRbHYJSkA2ZADElyA5dgOF3YPfkGe8IJumCzM7K4sQFE1M1+TlVb3/pG3NxqVSsocE3B0bbd/ox3ePM9joX8XMkd1buruhjqfKgrWNebhTLaoUCCxs7M9K0qK6+YHXngu75k2zY7QxGZZT+FSgS9y7PalB9YVlAfFRXVIr/NA8YnLMPFmJ4iSAOI3oKCunOJh5JUoKzBKU1JdiGJNNiwvSORRSXyAN4yfmNWo6erKN+dvKAldydYHiFJzKyF06FydA9TU1esVeF7a0MaMlJJCbMQmuhWTQ+R+sAWt6PQEtre9dY7IxGUqoGUlSdmzDTbmNRSKYiZmUVG5qfqKDQUtyhaBYeXMIF2iQJFokNRjLTimNEoH/M5/xwRPaFgyR0zfdZ9KfSNWZ2EUlyotZiqSHvq/UeZ0aCjsVIPDMKk6H4ssefMcv0iss2L1HsTkYpmKVAH29ydHhybPQUguApnIFA71FiOYMFxeEADy1F3cgzHYcq/SFUyFn50v/Pam/iLPHM3GWoHFskmaHF9NRvCmF7QKdS1AwI0oNKG0OysMt+8P+YPzhQYFYd5iBpWaR5PDR7XaYVFnoZGOSuWHcl7uKt4bH3pWbikIvm6AgnwDfW0JdnhaQR8VBBuBNN9NOkWxeB+KkZlcY+dKpgNCaUAzJr3X1NrxBY1367AF/iLJJchy/wA1Kv8AR/doIjMQzAi3g2XVLWby6vm4TsufmKShV+808JPOs0X662hySJqSRkns5+SZWrUJCy3jHXLH+lor3VwPy8IAcygAa1yn+M3yuQM6jUtXz2ZGFU1ViosdPqPpubx55UmaapE0HR0rvo5OE33MMJ7SxWsvEnxFf/tbRKWHJLlCSlpob0qSqh+IKcvK6oZVOmAADIql3A02fdraPHnE9q4n/dz/ABUB/wDyQWX2riGzFCwLN8dDvaqRJBH9N4V4Zx3a9xNXqekllSnzD6g02ofA/q0VxEhRdju1N76xkSe1Zp+VXjPQf8ois3tCdolX/NQPtt9Whn3VVr3B2scX2e+gu9Ei9a3vU+ZZqwiey5kuYlSUZksQQGBAUpBUz8kAM4sHeFpmKxBtLP8Azy3XhWKWPRtRFRPxR/2W15qy/I/+Irv6bEJPZyXuv5G1RJmGnKDLQzas70Y6uAS+u3iFfZqtlV/hH/uaKzU4tRA+CB/MqcfLLNVet+finOwWKI7iB4zvT43SGWK3o4r7r+R1NpGqnDqCWZTh9GNSS7Aku5hcyw1NLAUYAUbYW8oUwUhaazACdguYEi+ilqctuG5Fnhz4gB+UBtVh3a/dH1iE4OL0dm1epSXgwVBSiCAlLDRxqRZq0Hsgxsh82pZRL60qdGLOYZGJQGGdDD/iIeg6vAsStBB40AsQHWlnIYGiwWejC77tBi5d2oFZ5TscAitx+fnqPZh/tEMEdFt/0+/GC9n9lIl0M+UuvyqQ9w4P7wufD7QTtCRLUEgzgkjMWISXzM5H7wMOHm7GtDHozkpZLWwrA9ooCZpYM4e2pKq8yW9tDfZQdKnD1/Tn0hPtOaDOLAgMBXoSfqpvDwh/sQ8Jo/E1twWbxB8ohkT7BRPHf6xfh/2iBqWz+P5xMat1rLMCac02SdbgA+JgaqvD9vqY1JWCOZYd8igC12epD0oxLV8dRYuXlWUnRxT+dcM4aet5igHzAE8iEnNSxuddHAMK9oS1BZzVNa3dlF63NX89LRJXdGOyxT9P1iRyXaJDmGTi5hNZkz/Gv6DNSsMpUVCqlB3rmU7l9Satz5WoyhIBLCujOKdNa/w3fnGlhgFIDs/gOejP7raOfI2kM2dxPaq0AG7k0CrVB/Bz0b8lx2+vY+Mw/hKtEjb6+Ye15iSAlJcgkkbd0APZ+WlNw6QBoWobeCF+mo0MGEE420jWaSe35hJDD/FM9MwhX/4rmuQyaFu9O+0wQnKXxRmlXGoczFseKLvQJ6ST+0M1Q+Xzmn/9sdX2xNPzAeCvvMMZOENPGDFVR70MTcV3bGpjWG7YmKmqQVhh8P5JZLrSpZ7yToKeN9MtX7QTBMygy2zqST8CS7JS79z20P4FIM0kCv7kAnfKoD1an6R5jtAlJUXDvONP/lg+h5isduDHCbapbLheg0qSTN3C/tBNWF8SQUhJS0qS1Z0tBfg2UfYj0WGWTOlj4ighTAgJlhnJA4gh/wAPu3iOxKpml/lRSr/+ZkVszaXflHq1FlJPJPlrEupxxjokueEDH8SCSzNUlKhMXYOwQKtU0TZ4Ph/js3xJt61ALGpqAC70vygeBGaUlgTQE+WvmPODplrbum7jwdz/ANSf8UcM5NNrQukq2RaVNmU/eTifm/eq3csM34Sn6xFrmVebMrmb96dDT5tj9BAZUhWzdSBz3pv4xAhT/LRz3k2IIe72g979Ru1FZiVi61nXvkjY6mxfwJhdUr6jU8iWLw1iAQDUEtoX9N6Gu0BnWSRql734lD6MPJ4ymwOhHDyAr4hVcIBBsQSuaPA8A6sId7EwqFYVasiSriAJSklyhhoa1/rCeDDpnb/CB6sucG5FrQTsXF5MBMGuVZB6JJ1vYefn0Ze5rR8xJy1VIMuaUBQ+GkoBUHSA4FNDcNq/WsTD4wKoCknVnBsNDX6D0jk/EBKZiSoPx3O6SkEf3qX5c4Vxk+SQXKMwFHLMeoFufgbvGXTzl/i/qQc4p7mhIxp7qTVIqHIYMASz2sXHKFMfPJzVU2tTp6nq0JLx0jIy5ic7JKTmIVm+EgO7uxUDxajiqFAwhiO1GcOJgYk5mSQwdRcEuBWpFAPCLQ6HLdqLFWWCe4LC4o5lginxFF9ScxDEg10v4WjZRLSoKC6hVxrYAKf8Ta8m5HyWHx6QtTlIKlEsslJZVRTLsQb7NvG1h8XmH+vRX5RnYUJdRBzM4AAKqkiOzN0mW7SYviwfJpY3KpKgSPid5I2URZWySaOW0MSTjUNTKlKQEhy5LancuSaDa9yDD4eWyC7spBKMwys6cwUwFSMzl3uxYQymWgE92lrEB+IP+Jn8b6xxyxuMaafsFSQLHT0KQzKcWWQxAuU5WdTitWAJfqGUlS1EIQ6uW+l3y2Je9CXoYewvZ6AVDKFNl73F3g6juHI5eEWTMTKSHVfK41VkSpAIGp669In3JfDFBsNJ7PCHKlPSY+gJSPhg10JJd68W4Dpdo4gqWWcpKnS41ITYCmY03uBDsslTGYzOSEXAKi5Ktzy2AdrQxiZqQSSoZc4VeywlBJoxNSwZ7ViKlUtdTbCsjs6eoOkKyuW4wKAkBgVCkdg0nFnKMstZDMCBQtSlDSJB75+iAAmzgzAgAWBCaqOrFw4ajB+Lxi+Fx+V2AGwB4Q+h1FXdqs5Z48ICgk5ZSVX7oUp67JFffg5IwKzVWHUhP4jIWkB7OtSWDlhSPdf9IhWsn7HN5l+h6CbmIKiQtRJJAUCUuxFdRVQD2y5TQpyjD6pIueT5VAN4sHPjaM2f2UpZSmTKK+EOyUkgl2cqIuxqTodIAexU5giamWk5iFZsjSyD85lhZFmNCdwNLL+nY0tWweYl6GogsaitXGZApRrvz0hAyXObOhIcniUxA5hqa3ZwxFCIWGBQhYGQABSHGUas9G283jnaMx5qqWYc3YOfOHj0WKPqbzEzVk4mWm81FTRjvo7Fz0eCqxqKMXqBcgVIH+7qzhw78npHnwWdgz0PN7iAJSBm8PI0bz93g+RwPdf7F8xM9bhpnGCDQmUebJKktUbVL+Mef7bw2QrFaJWrzkgN4s/jqxjR7LXlkyiLgYUD+8FK23SPdIX/AGoW8w6EydC4H7nQ+B8o83DHtzNLbU9GbuCA9joIStXykBOtxOkLbyH0PKPVLX3OgHkAPQeukeb7FQ8hZay76F1yE5eTAv7Eeqx0sBOH5ygT1VMWY5urdtfc2J1R3s4n4KANkn/oZ396weRKVqCWIJ/l/L841/2YS0qUwvIll6fMAT9SY2gefSvpaseTkyfHJJcm8auDxUjDTOH92tgQe6aspaqbllJbpyEFPZ8w0EtZfN8q7Fv4b08aXaPUKW9lAAmrEbi4e3OkSt3vX0bT3SElnrgPjM8xicFMSmqFWHyrajDaAqSlSRxpBSi3E5NVZRRn0qRXzj1cx8pYkU0f2dYzMaHlrevApnv3T99YEc1tKgrI2YPZUoFM0E/7IDzXibcqJgCpPw8MsAuDLmkdCFM/PQ6UPg12IgH4h/4Uv6rn6+A8oBjy2H/9CZ/2r+xjtlJ+I181/wAKci+I7EUZqw0suQtyAaTZiEiuQ8QcBWrA1Noov9mFlSkhclLJQXAIqvNQEJBYAEktqKVcMY2akzVBS196axSopUGWk5eFgQHpmchukZM/tFct1S52Ys7TESlHhcjMoZSzqIe9WLlhH2eOXwR+iPClux/tLslfwVLEwJHA6OJyc8tBdqMHd62FNRnK/Zgy1rzTUqCpU1Jyggh0gkkGjOKGtw7Vbnanai3WlKkqQctFJAPCELHGK1I+ZgLAszKL7fWorK5RS6F6hiSnhAswJe1NiNaoUQxnZL4pCfiJGZISTVv3ctGY5dXegfrGxh+wJuVaVFNUqCVZgQSFIBJ+ZKeIEEpqGPKMOd2gDOSsJUcuZ2pdCU0fYgvyaNbCdvqUlZUhgiWsgKJBUeAsXAy2FeZh09BTknsOblJEp2KnASHRkZ3FxQuyahlOAzQ1i8BMRKlqEtaVfvM7BYKQCnKpTfLxd46ENQUrg+2ZpzAfCT8QkkF1GoSCQlLBgwIJtppGpOx6/gISFSlZ/iJUSlSQwyBGVKagtSocM51gsxlomlJZXxEEXCqFJo3CtJI6GppW8FmzChSMqhxIQvupJdYJoQxYkE+YDAMNjD4uYtQWuZKQS6XTKqAcz8SlkJ76wLUmKFApUExSyoS0kSlD4Yf4ucklSeMMlQATwpNCKgGwhXFPcKbRjIxi/wAaD1QoWN6TTfcD84YKFJUCUoUSkKcqa+mX4bUb0JqSI3JWHCmznDguq2GIPGRmU5m1ZmH4RTkbSezwpKT8OUT8JIBUuYhqaJQkgtRgo6l9zJ9Pie8V7DqclyIIxKyKyx4TEN9QPSJG2OyBomUnkJs0/VSX84kT8ng/Qg+LP1M5c4pUzFQBo5UN3Yu9HextYWBF9monr+JNUr4SUshAHdU/GslTiYSBlcJAAturzw7SSpyMyi7FkqAueJ65uqc1hZ2jVkdvAAXG9FOGLhgrXmCTrWoJsFBexcGUfFALEskLygqQUlYcOWCuKg5OxYMr232XKlYcLS4KRLHGXzB2J4QJmYgFXey0NKMFsD2usZzlUDnrpYhQtUCrul3cXEMq7VW/BnFXYUOl1guTRnAHR4OvoAy+y+xVTQFFQQgcTZVKWcpc8KSAgU7yzqCxFYNL/Z0TppWqZlSoJUyUKUriDk5iQlAzGnf/AJRBFdorYhZSqjcSQctGoDROrkMauAKmASe0ssvIpUol9WUUhgMoatWcEcTUs77X0DV7D079lsKlh8ezOrPKYhnBByM3PhFRu8A7U/Z9Ev4ACGCphS9f3gDG5PF/dyitGhfG9tJUzqQk65UTEknMVcRb8RdwAa+SWGxMozD3876hQAYfKH/dkB3KkiifOWTL4cbKRxSk6Ge2T8OXmTlCAuSEFJBSPhom8LuS4LCtbVLQhNkHFJQuXOlJPwwlaFlik5MjpLhKgzUJDWMa6ZYPEL/iDpNNM6PVYblcwacnOAV5ZiTrOQF8qT0ATFeFtzHi+LTtb/n5wejfwqJjdm4WZKQtCwkpLEKBJqJkkmqc0s0SLLJ5R6ntAf8AluUofRcyMlPZqEhRSJiAQAeITpY40KcqbOjutUm9Y3ZmH+KJJQtPBLylkzFVdVQyKit6O2kcvUT7mn9QwpNGl2BiUokSComuHlAMlSi+RJskE2jQX2onRE00t8JY8ONKR9YyMNg8QmXKlolOES0IdUuY5KEgFkqKABtxQwMLiadxI/iTKTfmZsz0jz5YFKTb9XySpDCscbCRNP8AekAf/mJg68XNNpKQ/wCKaB6IVCUuXOPexCQ+iVJI6AIkj7bMYOezVKFZsxXQTvoyx6eAhHCK4X+/3YaRWZNnMeGUkEfxr/8AZttCGNmnKRMny05gQaBLAuCxVMVVn01hhfYsv5wtX83wgP8A6hUdql+sGR2ZJSXCE/469P3aL9K01jKMU7X/ABfuPaR53BzZMlKz/aPiBSQAAAo8OchsgOYutWlt6mFUJM3CgoCmMuagZ8qCS6kJBc0LN4baekxOFSk0yl3LH4sw0v35iQRzbkYXdIrlD6kS0A+YCzFnlW6VvTeuPoUjb1PD9rzScROYAj4i2uQxUTVnoaW38SspxZSR9G+zv9N6ge3xGATPSCqUpY+VfAFJLkEO1A7gp3dw9R5NeEWgqChxC7ABLbvbbkC1S1fawddLIqTprgEcGP8ASJGSs2UTXQBnpR090j73esCVKmEOQQCWcZm5scprd2L8hWGky30+qlX/AISDqdTpu79Mo3yly9mo2hJc3YsW9I6PHn6lPBgtkheTg2clQB2CrdWI6Ue5LkgwdUoCy6AP3XatiRUWOgq56XQC7B355nr5HzYV0vHTLLspuEmhzU33bShSSddoC6jItmzPDB7pFDhiG4UlXQguL0bMABW1Xo1RHQvMAnKogd0JUCzs4FeQdqUHQQIADBdDd223YAG29t6mBSE1cc1GxN6uQovUgF7m2lY9ZkXN/YlLo8b4GUYouFZljXiQNHpRNNaA020i8zElbHMgshKRuMrsUnQVsxDVGsKLY32uVVqzuSnp9LvFaEOkKN9S1m+VVehd+V4rHrXyiD6GPDNSRjJiSxYh3csSCKBsoFg9QxrdzTTkds0TUMAnvDie1CUsA1GfUtrHl0Szmokpc/xNRiKOSLtfUWuDCasMylVchwDQUclRrQaH7A2XVwe5J9FLho9dL/aUNZuRd/G1fdbxI85LnzAGOR63Qp78iR9Y7D+axfiE8nk+QnPxc3N3ZdTcuT1qQ9OWkB/tk7cNV8oB3qOF2cjV760h0SkAqqs10Kyz0J4bCpo9XNduZkFQdRIpfO9AKZiD03u2WseX5vJ6nqeWx+ggnEztZh2ukP0bKd6pJFDa8dWc3eU5tU5gd715uQzP46ypwuHrrmSK6lwaHp0pHXXw3BFWdbHy4S/QjVxEn1Mpbt+46xxjsl7GVLkJOV0zKVcS3yu1asBoQ28FEpKSGA11CTWhPCa1G70rZ40zIYE5QTzK+ECriqizi5URdiNISMrOAP4UpLvqwJrQVAezuXibyWNYl/pEhmRLU1wokhTi1luNKBI2O4O0O0Ji0JQMPIGT5znWtgaJBmrJSNxU0GgjRPZxNSogCpJCmqTWrAi40ZvECOBGl3AYISNWGoUzGzvVtoMZxWtCuMZOzAl9qTkKSWGUGwbKQ2pABHjrXaNPC/tUzmbLq5qg1ymwKwoKKm/FmfrSGZ3Z41G5HzHnVJJoxsPxcIqRk4rsxBs5NacWgYUpShILA6l3i1Yp7oRwPV4TGSphTlWHo2hDkMUqSKHqgKejg0Hr0doBglInEAMHUUilNANPZjxn7M4F0IdUlSpZdJc/EQBVJUA4LK/EAoAh6pYm/ab9oVyVITKmIWSCVFJCihrDKGAe4KioUIIYV8nLilPL4UH7ku2L3PQ4zt6WhzMSlKa1mKcHLQsVL4mNKJMZq/28kSycjHV0ShXwUkKI6cqkR4ReFmLVnKFLL8SlFSnLmucg5kmgZVKd0CGJvZ6l/JkQ5LU2AKqZXYuRRtQ1AeyPQ44/3S9g+H8j18z/AP0SWEv8RdbDKR4AlSEgeIG8ZGM/bucoH4YSA/8AtHWo+QYam6m0jLR2Kl3GUalL7FOpct4g0AesaGD7ASaFQLO4BIJNGHeIca1q/JoKwdPDXf6jqC9BTE/trOKOAKQomqgp2FHypyJrrxGyi1WUE5H7WYoBjMzH+JCFavR5bta9Lw7/AKCQPk4ubE0BtxOHJZrdTFxgEi6NaEBCdC3CQ2b5rjautf8AwSpRQyxmL2n2tPmBlzS34UgoT1ISkJOhGZ2r1gOHCgRryBTbmG5fSja+lVLFwlqFgClnawL5elmLuGoaqzkFgwrYDLflVNBQM+hJ0dZYqNRSoKx0KYHtOfLI4CqW4CkfETmLJYXCiDYWqAHJuNDtDHpmU/sykLHzfGQpkvU5Q+bX5SRmJcQL4LpIYMXSeIJ4bpDnujRgC53cNREpJ2HgAO7Q1CiA+nPTWMlByU61+/8AI3YBKmNSz65Tm3pVr6EF6bvFEoYlSiFHSgLABQIu4SBfoGKe9DSZYFXNQXDqauahJAp3qh3NPxGLDDAksl8oDkZDyANQBbKxapoNIZSQRNOIT+KlnZKR3Q4oFa61sOZBJHwmJWpY0dCnSAbAly4cVeza1BYTIOYgJUkihJoGsxZwEjUWs6RFFYZex5nM72qALEPcu1HtUdyDRRRlbE05akfizlmeoGo3aAhKLgTHtRUsPYaAPtV9BUvHV4XVg+wLtyvS20cOFP4TV+VhyIFBd/NoKaNTItCHZOYH+eWoW5MUnRjXpAV5rjP110BsSHZvLQwaZh1OKXtYu5plNiQ4Gl9Hpz+xGuZCXa+VIJprUM2o6Uq4ZNAoURMmnQqF6ZjQhnLH86+LHlTFEsUqJc7Gu5LkE8wDcO4MXn4H8YfXiOY6NcU3vVuQgiuziAAwazEBmDaORpoB+Z748m7WGlENRG90ne1ja1/yiRQYE/gSeZQCfMqBpaOwlx9QUyFLklLi7u9t3a3XeCS5hS7Kyg3YB+lgb6UHgxhRaQalSKEkUJ8XatwKEga7x1IDnM5UDZLmvSjHdy9KA0hXAew6ZhOrk3qbeYJsaMNqiIhQFCD14fDhIBA/vbxQTE5qEHR6KG4A7zbBw7+ZoZyUsyS+r0qSzZdB4aU5btMMypyb1s7NVuv5bAC7w2J1fmbXV+ddOhIvQgwgceoVcguKEm7BqFxmN67g7EsYftEVZzZ6tyo99nUljvYlXF1aQrGDiGGYMWLvmSMuzqyniASS7anumOTZ5o5awqGNQSB8qi+4/GO5RhpnJUX4XBNQSa11SDY7V6ENBBMSwCUiurpDEnXhKWL2YGt3uv2BQuFUYTFCjOUbVcijAb9HFiOz0JzANdiAoPXcBQBvY1GvQpwyil65muQ4VcOwSCASAHJJLbWLNSWZKPhofULoA982UFQLHWxFQ0NaCZn9glk0lJUTUcObkwyj7BubgllBUgOEIlppuK3SSzMwAq7hrChgk9dKkXqQgM9rK4aG2YAj+HSS1htLkOkBLcVS/CG7wNXIzMwIAN2CuaK/2sh3qb63Aqc7izCxFxRr9E9Wmte9saVLHMPOmloYmbODRmLnXQpyguCQ5FKs0ce/GkgsxzOwABBOXO/CHYua0pUJoGyDieq3Zxc0IoSQxs1W3ZmIBcObpUFW5OPDNXxrW5rAXSHIW7Fm8HUzkKSXfV+A7gA8oMhlAHYju0UeIUSAO9wskjc5hCtGsFPQCWSDXdN+bdB96VhdJ4noaOAzuHqwAZmvYCr2g00ZXKqOQkJerK4rOHDvzdKc1GiTZZdWZYDXzkttUkFIKrOVM5o9HZQN3HEzE0YEc3AdjYAPtYb7QMpqHB3AKQXa9XDUDnUtUM5i6JxV3ConL+IlQGxyjMQLvQbO8CWEl6jNT596JURlcAkuAetS7ZRaDZErS7lNXpQkG2iczJqLecXXLo4CRzzF/QNfRia2hZKBmLEkPqSXILkuQSKlyoir1ekGlpBHCkW0BCgXYgh2Ac2JST4gQXGtglTOULhw5o1yLs3gHoLV1NivdIs7MHIuQwC+VywAIcRCzBSi7tQrWGcjKCFUoogOHNVUJACYlYCWLAGtaAgXNARSl3Y5d4ziuDJlv7SKEZqaguEnkU8IamuwaOmYmjfTx1IJLPZqOqkUUl2VmFgxSEnhDkkkEtZVdgQKPHJswJ7zJejKBzENspNbnwGjkwvaEY+OHAddG2fYMnLWtnIFL71/tAYh1uSdxarABiB4K1bmCWUlhproH5AJD1ADHdIhlMthlSHSWambUvQgaVyku43sGqASUZaiTZ9ASd2zDMDya1NYOEBjlzkipZEvncOXcEly1zapFc9gVBlUBNeThmzDkNRcsxsQUsFOCAKOKAtWmmpa7jaqMwDI27Go4GeumUtvqCGNNqpwzqOQEMdVKTUf3uZ11sNXRiwHZhYktoXL2oKd7UirVYYmuHBYkKJbKXAFdHNSKGtdHeNbNYORhmSKFPIafWJDiUjUl+qvziQ/eY86iUDlJAJLuWqeEGp61jmJHERoFpAGgGRRbo4HkI7Ejpj/AHAIf9YRpmWPD4ILdHq0cB73JKW5PmJbZzEiQz2FQbEHLVPCU/EytTLxqs1vCJg1lS1BRcBWUA1YErcDkdokSJvYKNLBpdnq6qvqxEMYbCoKVnIlwQxYU4dIkSIPZhMjEz1AKAUQC7gEseHaN3F4NAVRCaFTcIoxp5OfOJEhn/aJyDlpAkOAx4ai9UzCfqAfART4KanKH4qtsWH0pEiRNhRCgAhhdRB5ggAjoxPmY72mkAFg1NP/AEz6qUf7x3iRIdA5OLQBmIABBDcu9+Q8hC6DRP8AO3gSAR0akSJAe5QNg5KTKWopBJWQ5AeyTfqSfGFu0JKUIJQkJIUpikAM0uWRbY16xIkUQi3KIlhSVOAWNHDtRVtoJNH/AIdSvmzlL65SzpfblEiQUFl8RKDWFlabZm8opLlAYhCQAAzsBRwgl23erxyJGf7MVbDaU0PMTH55RLbyct1MRNAoi73/AMUdiRFjik8VWP4m8Cajxi/Z5/eFPyuKaVZ6c3PmYkSH/wAQ8DCEBhQWH1IeCqkJAokWVoNjEiRAzJMSAWAYGaRTZjTpyi0pIygtr/lf1iRI3ApX+zpLukWGg5D0pA5KBxUFM30NPKJEhuAjczDJc8KbnQbmJEiQB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t3.gstatic.com/images?q=tbn:ANd9GcSRvH5g-DlnhQUpSdpkpTrvLBjEA6Kpb_XKK9RU6gmkAIYV87giF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2924944"/>
            <a:ext cx="3111897" cy="2630801"/>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MSERUUExMVFBUVGBcaFxgYGRcYGBoXFR0XFxgYHBgaHCYfGBkjHRcZIC8gIycpLCwsGh4xNTAqNScrLCkBCQoKDgwOGg8PGikkHyQqLCwpLCosLCwsLCwsLCwsLCwpLCksLCkpLCwsKSksLCksLCksKSwsLCksLCksLCwsLP/AABEIALoBDwMBIgACEQEDEQH/xAAcAAACAgMBAQAAAAAAAAAAAAAFBgMEAQIHAAj/xABIEAABAgMGAgcFAwoEBgMBAAABAhEAAyEEBRIxQVEGYRMicYGRobEHMsHR8CNC4RRSU2JykrLC0vGCg5OiJDNDY3OjFzTTFf/EABoBAAMBAQEBAAAAAAAAAAAAAAIDBAUBAAb/xAAsEQACAgEEAQQCAQMFAAAAAAABAgADEQQSITEiExRBYVGBIzJx8DNCUpGh/9oADAMBAAIRAxEAPwDpPE3Eps5SlKQtagTUkJSkFhQZksYqXbxJMWkqWmWAKMAtyc6ErbKKnGaft5Z/7f8AMuKtjSopJOVAB+tm7dn1SM3UXOrEAzaq09ZoUkcn5hWbxNMBYIl/7/6o2HEq29yX/v8A6oFS0uYsyrGVKYCIfc2/8o9qKFHKiXFcRzQH6NDf4/6oks9+Tl5S0Nqes38UamVhLDIU5UcNzMaTFE/VIB9XYv8Auk+2ojhRLNs4i6JBUoJYbYqnQDrRV4b4jnWpS1GXLRJQWfrlRP5o6zPueyE7iO0rmTRKRWoAH65oflDrZ7OizyUS0nqIQ7hqqriUdy7xoLZZXTvc5J6k1la52gTF78WdAn3Ek6B1ZeMBJHHtqmlpVlSrm0xvHE0Ltot8qbPUqcsBCS+GpJ2DNlHSbkXLVLSpBBCg4YMAOzQwv3DrhSf3OvWqrnEnuaZaFJeemUk6JRjcdpKovpWD93xf5xDNWXoaHaJ7MilY8NQ7ttBkhUdyRMsbevzjcSBt5mN0iNhGhXu+TFGR9ANvMxjoBt5mJY9DDmekCpQ29fnEE1WgFf8AEfQxcIiJaYitaxTkHiEMRKvviy0WVXXkyyj84dIfEYqQOke0wryEn/2P/FDlfV19OihGIfTRzu9OHpTFUxAl6FVE15HImBXUleGllaI/xHe7uI+mSCEpB1BKqecD7240VZ7R0UyQAkh0LdRxJycVbPMZwpcOWjoZgTjEyWuiVA9lFcxDlb7nTbJK5SswHlnVKxlXY0cQNdp9TYScHoztlSqMgQhIv3GkKSElJqPey3zj0q91EHqJJGTYv6oQ+F7wUk9EqhJIbZacx3sYbMZRKJGfzhFll1dhUtHeghAwO5Ztd/LQaJQR/jodR70bSr+OHEtKQH0xPz+9AETSX2Jq+8E7bZsUlKR7ya9tHbtjovs/Mc2nrXCkfuSI4pJWAUoCSf1n8cUVb64qnSVgCXLKVBw4W+zUW3hAQqgldv2hKZnWSzsahg3hDkvfPJjrdHWnkBxNRxxP/RSh/qf1xKnjOd+jlf8As/rgLaQgKJQDhNQNuXdGES/7RXvJHENdLSwztjBP4wmCWVBEskNRlntyVpC9fHtPtMieqV0VnLMQWmiigFB/tM2MTylEZUgJxfcUy0TOllDEogOl6uKMHhtbc8ya/SovKrLP/wAvWkf9GQf9X/8ASOkcH8Ri22dM0JwOVJUl8WFaGdjqCCD3x86pWUliDTeO1ex1T2L/ADpvpLil1GMiZtqKFyBM8aS1KnSwkEko2f7y4rJlKlIKVHrLIJrkA/m7wdvqUOmQs5BPeesqnZWBE9BUST3dgj5/Vt5kCaumbNar8SujlBq7pxCCxO5pWBKAGizYi6m3iFhgRly7llxc7PyrFW8baJUlStQKdpy8yIzMNIF8TTPskjdXkkP6kQrTpvsA+4gjaIBumay1zjXokKWOaz1U07S/dDJY55m3bKUKqCVS1/tAkeecLtll/wDCziNVy0nsGJRghwndqaomLWETjVILJKvu99fSN60hjtkx73RVFmKlLxJAIOehFa90PvBV2lEt8amJIwEUBBFXz7sosy+BEpUca1FDUIYClQ/dTzgvYpSQEiWBh5H6rGdbuBwZRdejJtSEpUuLyERFIltFgCK9LVgZmS5mwEZj0ejUAxFT0YjMamPHienjGio3jChCHG4ZhSqsM7Rzf2kWKYZiGUcJSWSAQkMaudTUR0qaIFXtd0qekIWWJJwkFiDq2+WUYxJV9ss09gRwx6nJLDJUmZgGWFz+0lj4/COg3nbjJsi5ury27cST8I1kcDSpcxUyapeBIoCQCSPvOMhyhb4tt86YJUtJHQhRIoxURUYmzpFqVkMGaVX2LZwkp8QK6O3TCmiV4JqeWMBXrDjY53SIZ2CwD2HSEviMubMo5mzgfurIHpDHwxMxyE/qkjud/jBa0ZVWE5V/TiTWuzGWQDBPpgtKFDNmI3Z8oqXrNBwjYVMa3baQOqcqf3iIStgXrDHuD7TZWJY007ImuaY0wPtBO0XaCeqsVrAW0SihTMxEHKUsFqbJBeVn6KerDUO4bR9OUbIwlyHpmNn9YvSwJhBV7zAE/nJ+cRC7GJJ6oGuetMosrfjEEHaMN2JWSmNJc6v08b2hWEF8wWeBxtTHJmh6iPGCJm3XNInTQVoLrIcg1Oh74fuBblTZZHRpJP2kw1bXC2XICEmXbkSVpUtRxaBIyfUk8tofeELeJ0oKSGTjWkOXLJCACecUrnExtfjHAlfiGYxT+z/MqAxXBTiZXWT+z/MqBVmkOQDrSMDUn+VpRpgBSCZnAGNYtWYhCQe3tLZd0TiUhCWbt3ipaJoemUZ72fAnc+pxNQSS8CeKz1padMJPiW+EF5QIr9NAzitLzEDZA8yYo0XFvMC0/AgqwWj7OZLb3ik+AUn0MH7glAFNMi2+TZjUQDu2UDNQklgSX8HgvZZ+FS0q6pCnGbNt4NF1rYfMTtyCIzcSziLOpIocQDVqMz3R647IUS0A0Jq2z6RFZ5JmoXiUwwsFNkd+TQTsNABUsGc1yp8IXdl2Dn5kxbbX6f3mEkCNxGqY2EalQwBIzNoxHiY1xQ8sBBm8amNHMeTC/UzxO4mQqNoxGRHAfgz0gmwscYSliWmZLzQqpGYB18W84Z7UWDwAv2zGb0KMTDpEq7cBBbsYmMu5P5cSqhtrBppaLb0qFEnJKA7PVQClUHYIUb8QOoM2Lv2gwanKXKWZb9UPXxr34maByrH05UxIUKpD55BvD1hpbLSlBtHECX2xVJB+7J9VKPxg7wMfs1fteohZtwxzVdgTyZLvB7hVTJX+0PGHakfxRqrmFb0l9btigZtYI2xRmLCUgk8qwRsfChZ5qsPIfOI66mccSwXJUg3mDLun1YmIrZZFBVahgHEF7dYJUlLgTFj9QYu94XlcRScbYlAHcMxG4h3osIlb1ZsrJDLIi1ZpnUNTRSXG9WbziOYt6g5/GJbP1at291fUPAgcyiw7lge2TGLDXLYpJo+2UUbKgFSRm5D98HrZdImMAQKPtV6uIXggpOHJn+UaCMCJ5GyMQXfkwmYt88RDO+VG7o6L7KFk2Ov6Wb6S4QeK0qJTNCeqUgKIH3g4dXMhqw9+yMvYv82b6S4syCszNWTtwZf4ilutP7H8yorWQJBAOdWizxHNKVp/ZP8AEqA9kmEqTrX6MfN6n/VYSqlS1A/tLc1wSDFRZrBGerFLCtdfN/OB0xBpGWV2tG0niT2RZJKTUZ5bQM4qcTJR3S37p/GDNilgAk1enZFS/LMJkon70uqW7nHgPKKqH2WjMRZyeIBRMZYUB7pCjuwIcZQUsqXQtVOsTnzI5c4FS1UYiv00EbntfVCDotPgT+BEaOoUkAiAODGm6JSug6MZKlu50U5BHMUghd0opSAWJG1BFe4UnCn9lX8R+cXpZzjrjlT9SBjyRLqVRIBFeTWJlGLqW8cmTkczWYtor/lNcqbxDiJUdsosIS8SGws3HzDxibdJEssRkJjMVIhByxgEzCjGoMZVGuKBdvLM8JFaA4Igeqz4yndBJDwSKoqSgBMiOzmwGNXgRQt0giaRiKvdJJ5qI+UUxNMoFeoCh3mg84LW33lnaXKPiqAl6IxKCBqSo8g7DxaPAZsmgjZTEBhNW1LOYZrls4EsHVRf4D0gOqzs1Klg2unxhnk2XAlIAyAHfB6p8gKI1PGGLpliWEU60xRD7BIJPpFTiniIoQQkhNCasVEAe8HolP6xz0j1rt6OiSmvSOQhnfrAhTNrhJ8oTeJLGRiUtWLF2sSn3RU1SGFKDIwZvCoFWSrSbLCWgm2XotbqClvnmWOZqmKNum4kBQ5P35Hx9YHKmql+7M7Q4y7YtyB9gScjQl96QYcjqPKARk4atqly8KhVG/OD0lcA7gsRTLxfnsRpSDchW4oM/iYSeWly/wCmMyyZL1Dg0Y+ECLxZSlYgxB2zApWL9pvEA4QKDXnAq+LSQjEM1Fn5Bj5vFlaRYODmZs1o6P7yS4ZnB7iDD7wnJSJKVJSE41LUWo5OEEtoS0cbtFs8R8Y6l7NLUpdkTizSuYnuGE/GK9uJFreVzI+LF9dH7D/7lQFlKOlGaDXFCXnI/Y/nVFeRd4SC5DKj57VL/KxltDhdOokhWSgP9N84gxM8bTl/dOgDfXdEK1Nnt6xmsctOovEtWKaKjcRKUjE2YyIr3xSsiilQMXp6dRrUGPfcVYMNFi9bEqVMoHAq+6d+38YnsMoghQAI1yqKOOR1B0g3a5qRLAUHIICaVrn3UMaWSzJ/6Z3IGZBDOl/SNam/cvMmbI7jFcgT0QUDioqve9RodxEqF0ygXdyigkpYP76d/wBYbfQMEpMx8svKG2sCBiRHswhKyjM1UYQY0Bcw3f4BRFY5zKfSBCiDkrLt2jdNpKTWo9IntEkEMRFRdgOii2x+cIxtOIwYMvy7QFChgAeJ8E5SVtgC8IUNNK98WpbpWlgzliIVOIpKkWmYFZKOIHdKuzNiGPcYOy5sZHxKNNSjsVP4nQETgpOIFxnFSx3miYCUnIsXhSuq+jISz4gckkuGPPWJrqtQROSE0E3EG2zUPCohb37gMQm0ZQMf+o2TeUaSR1o8pURTLUJYdWZyGpOwgAdzCS/EC3uUyzMKxmhCQBmouThHgOwQuSncqLOouWyGTD8IYLwlLUp1MZivdGiE6+nf6ULXZ0ISK4mGY1J+ENL84EsqwBmR3Ld5WvpFDqD3RuRrBm0T0igiazgKkoIAAYUGUD5pdRDRJY3lGJ5mVrWsoTjSWKCCCXpUD0JhP48vizzVpQhS+kSS4IUAx7aNDbfkv/hZzOCEE/u1aA1q4YsnTJtZUtS1y1rSl3BOEqCuwbdkOpI7MMny4nNrXNCVYAhIO5IA8Y3tk0qkYmwkEOxcEdozETzbtlTFJKvewjN600jS9JQTZ8CRqAB3xaCMiNdDtJMeOCr4FosqQ4xyuors+6W7PjDHJsrhRZxhNI5PwNP6O3hANFdU7ZfMR19UxgK4Rpue7WPbcNOI5KYgUyTRIry2b6MLl4Xkokp+49BTseGy85gEspl5n3lEB2OgOghYtSAASwJFGNQ518AYtrxC3EiQIuZK5SlpNQUjxxfKOkezKWU2VjpNmeiI5dLt81FMRILEjRxQU+PrHVfZxPx2UFm+0meiIcepDqgQkp8ZTWmywM8H86oGXZeBqhWTOn5Rc45B6aW36M/xqgLYJBUfr60jC1HLtNDToDQpMNzzTL1iOCqbMCHP08UZkkpzHZGUyYOTOJYDxNUq0IiyhbgJB38YG228OiUjEl0K1GY7vrONjfUlIxJJWp2Cap7ydoHBM84z8TF4zT0iU7Ak95YfGJrIhk5Zg/WcDp9tSVKWC+LJOo5QUui0BTAAB0kEHOo7MucUIOhBYELkiHrvs/SYFOQa88s/EesTTLGULJl5nMHIxVuW3BgkuFJJNdQqlN6wUkEqWotQZF8zrSNVVDoMf5+Zk2ZViJiz2hRFUlJfIt5HURPZ0wJtXEMpM0Id6sVDIciYIm2JTLxgulie4Quo5cn4E4yMoGR3LGZgVfF/y5KVMtONP3S+Y0LVi3ZbyQonCoEgPAm9rmlFRmkgGpY5KPOOu3huXudrUb8PmL6eMZgW+CWS+4z/AH3hjnpkW6WOsBMA6pDgpJFRXMcoSFyxMWMKEJSSAeQOuWTw03JZZEicGViLZj3Q/wBZxPRb8N0e5p6ilEAZMhh+IEtShIX0dol9bRQyI3B2pEd12j7ZExiEhTpB7x3Zw/XwuRg+2CVJOhD+A+MJVqsPQTEhHXlTD9mc6/m9sHdUK28TGafUC5SrDBI/Rjei0FQeWxfVRontGZiWz2QAuo4lke8e6gGg5R66bMEgjM5E7nYchFlaghyogDc5RQtLLgnqYrEZIEWLbaVdKUvTpML0BLBPlXygZhBxJ7fI09IvzwmZNShK0lbqUojIFRcsdWDQMnLwTHJAqoAGh5d1YmcZPE0aRgYMMXGFKkAH7pIjYoftind94iW7lknM+QYa5QSlzpawFBaWZ82o+u1YmfkznKmVbxltImZB0KFcq000rHPbsvVS0yZCAFTF45Yc5JluSx7g0dMlWyVPlzUjrJSGLZFw9PCON3bbOit65YBJSVFKh91nxZcninTrkGdRzBtvu20IWpQd0GoOraM0DbdeRmsMjtzgnxTxCqZMmMt2Uz/nAjP63ildN2lsaszkORjQTgZM87FvFf3KfD18fk89M0pCsJq/PnHYxefSpTNFApIYcjHErXZzLUQciaR1jhwKNmlpVRgKjbSCfsGFpuyDCiZlOcVrbYAqUtROEUDbqzGWlHi1hQkAqNSzCjkDU7CkbW6+ErQEJAAoosQah9QIfXzDtJzxEroCFNVvSOr+zRAFlYfpJnoiEa12AnrAZw++zxDWdv8AuTPREOJk+pbNX7lTi2W81DD7n8yo3u6wIRLLA4iK92Yi9fc1AWkKAcpLHX3lZQFm3gZTgMQdTkxjD1Iw7R1O+ypUEIfljMIkU2YYgjbaA9ltjli318IvSppBaMzyzzDerbKt4WTpJa0sDm3c7QtIuZRFCR3w4z6FxAm2e+pqZZUqWPjCyxXqPoYwXKudQyJ+u6GG77uMuWXcrmUrmE7RWsVmJLuphXMwXsktUxevyEHSSTOaiw4x8S9c93hCcRHWNB6Ret0/oZBIzZh2mN5YLitE07TrADiW3FSwlJICc23P4RsWWCik476mTWhvt5i7Ju6YVmpLnzVDZf4KLOJaCQWCX5DOBtwBXSBySA5PdlGL/tiioAE+LZxnpZspP5MusBe4L+JNwdYlArKiS4Aq1Dy+tIn4skrMoMSDi0bJuyJ7gBEpyS5MU+IrUrAllZkmkUNxpv8APzJxltRmK6bFM/OUO4QTuizLx1US+dBzPxir06n94xbsNoXjosxnVsdwzNS3JQw3f8k9GliX37e6B9yySHK6pl9eoGYFPOsXr1nLCB1j5c42uazFciY595wH5D5xc2WuBEzg22nBlmdeAlmzlPuTHf8AxAEHti5fczDKKvza9vKFq8Ek2SUdZavnWDy5/TWUkMXQfFo0d+4SIrggwDIupKwJslVczLcFnY05cop2+5VFbgKr+r+ET3AVe6hkk0JAD+OkM8tSUzUSg5JBWokklk0Ge5PlCParZyDiVe4eo/mJ9m4WmnIEPuwp31itfUhNnQUuVLJIowAA94ilSCwrHQrUrCoK+6xB5Esx7I5ffc4qmrdmGJLUfcw9NHWoJbmcGqstcD4gK2yz+VLMkrlEBImTMVSohzhZgCxGlPODHCNmkidNmEp6RwEvmUkDEa5knWBaJnWn5gGcvPPRvoxXtUtBV1kuG1zHhlDWqG0p/wCylVBXMaL14LlzJsyaESyCgCWhgOuA2InIQn2+6Pyd+lWkdhB9IwmWioFRk2Il27TG6rplLYFLvk2ZNNYFaCO2nQdoipeNr6ZQAHVFBSqjF0TTJlBEycsVfo0qLigZ9AeUT3rKl2deGQQtdcSqESy/uoOpGquVICdHiWzu58Yv9NSoUTPNjbi0Zrqv1RSaHAPvKPupNcLk1T2wwXdNStHSBQwuwI1OrD57wOua6U9EMY5tv27xPZrCmWpSk5KIJG3Pv+EE1QUcR1Njv31GMzkqHVYeph44QlASUtqpZ8kxz2zWYumrOzbtu0dH4YI6IAAgBSxUuTRNS0KWBqv6YC4vU02X+x/MqBt4yGRLZ6iC/F0gYkL1Sk/xKgHZr6ATgmjECeTgcznT5xk6gZcy3SsRWuPiR2NTkbvBy0JZXNhA5dmwqBSXBqDyg0uUShKtW12iJlzHXWZIMisq3ofOBl4pacQBt6QXsc1KzWih4HtgdbE4ZqiTs3hCLFwvMXWfOZx4QEh9zB67RhQTrpAKwy8ShR3+jB/0HZnDaBt8jE6k/EnVacEsk7eZhNmzpilE0rnQeGcG77t1AjxZ++Bcior9bQrU27mC/iHpa9i7jCtzqKULUd2Hd6wEt1omFZIZtz/eGIpwyxnQV7TC+rrGutYFzgBYVPkzNGi6S0pL6mBPEpPUAzb61EFpJwoSD5VgRfausDsNvhFl7YrxJqebcwEJi8mD9n4xau7F0gcBuz8doylIzOj17foxZu+V10lhn3xBWfIZmlY3iYXvf3aCCFwoIkpfn6mKN5HqUB+u+L90Teo1Kf3+MaO7Fh/tMh8+n+5BarGCiYnRVR2wE4bvHo5hlLNFGmwOUNc1ML963WMeIBn+EEj88wayGG0wdalqsloLAFKi6X2Pyia/rcUT5c9J6pSh/wBkmoiWZPRPlYJpCVoIZR0OQPYcoDXtbiAmWsUQCDuxOY3Hwiqt9uY4JvxnuOt4WyYEBcpKZiWch6lO6dD8Y5pNWlVoURR15HbEW8QAIJXfes2RWUrGjVJLjuOkCFWgLtWIAsqaT2PVjXmT4w7fuU4naqjW8gn25Ic4JQOeanJrmceeVYls1xonS0zVCUMQNHmOGJH6UZkGAF43lZwggISZgQACQT1mGrtvGk287MmWElKioINRjZ3UwcKbbIbwFdTOOGxOWakY4UjHH95tZLRZzL6To5aesUgYpj9UAvVfP1itauIElGFCRLTiSklIUScTg+8o1DOGOsF+D5V3GR/xwZXSKKQMYYMl6J577QpX8uWlS+hDShP+zbF7ods+TeMOFfPJg+rkYxJr9npScKBh56lPyiDhqUFTmOQBMVrVMC1KNXeLnDlFLObYfMxoVrzJrSTHyWkYaH60jScrqq5BwOyvflEV24l+6CSAS24FYmTXTSDJzxK6xtEkXbQEpAzoVK5DIdgr4x0HgO09JZwa++sVrkERyiXPExLZKTQjs2jqHs3Q1mY/pJnoiFYwsTqCNsg4tvRMubLSpLgof/cr5QDvmxJxJUkUWNPLvi7x7KedK/8AH/OuNLDKQtAc4CnCK1BA17TGJfzYZoUYWpWEt3bZyJAcZGnZuOVYuKvZAASXprFebeJkpwllijbaUERTES7RLdAAUNObOx8M4U4gYycv1MTlFMzGjJnB0rGBaRPJGEBTPTIjIxtdyklHRLLqDsMlNy7PhGbLYyiaWzBbuHzgTWGG0zxfBlyyWcoqxi4JrAntjyrU2X1ziC8ZjIBAd4XYhrXMSSXbmCbZanJf6+nie77O5A5gnuikqWVEln7BBa65fvMDSjxnopZsy60hUwJPb5rJ7fL6aA0iS6xXWCl4WdSgyQT4tTnA2zpZadCDk2sGwJeKpwEOIyqNEwCvdXXgr0w8P7QFvZQKy/ZDruRFaYecjlkYHOqiNNO6JLJNZQbLb8IjKB0QH6x223j1iDK5AtCGGGEsIyDDlrV1YFptKke6SOwtBKcHB7PMQGnBhp2Qy/IIIk1CgjBhm7r0WXBU7DWLabyQvqrDGF6wTQlYc5598EZiBjprDKySuYu2lQ0q39ZAoFSDnnkfrKFpM0kMupGR1baGQJaZh0LtEibFLxKGAPsRDfUPUNfGKSpVHQSnesD7GSm0VzxIPa/9odLNYhiICQ77CkLd72bDeClEgJQhClEkMGcM+Wbdrw7T2MxKkfENmAge33tNTJKRZVYTLA6SnukDrNhcU5xiz35NRZ5aBZ1kCX7wIYuVHUVFW7oH222TJjpCpuBgn/lJHVSwFcVMh4xHMvVKMMtSlJZISn7IGnW1x84vUFR4iR4LE7/1iRWObahIHQJWcS14iEkh2S1Wzz7ICX2JokgTgcRma5ghNfUQek8TJlSxLTMYJJPWlEklTbKYZesAr4ndOCUL6QlRUQElJyY0Jc01hq7ieolmbOPiCkzIL3Gtiobt8YEARYu+fhXyMXKcGLnUuCZjz0EDFhqQkVYAv25xat82WZyjJ913YhiHJcNyMK3DF8KstqlzH6mLrbFKqHyrDDf/ABfZZyxMRLmSlg1WwKVjVwNdX5eC2yLM/EoDcxQtlp6K0LOmIt31jsnsynhdkBH6SZ6IjivECXtCyMixB3BAIMdd9jn/ANH/ADpvpLh7niItPEIcT2PGtFKJS9P2lfhAqZMEscx+MMV72gIWkkscP8yoX72suMlSWL/dyzbKMO1f5CZoadvAA9QDarfpzfPyaDHDktQQuaSML0HMZHlC+mzHFXMmGK57chIMpRSBuSwrT5wGMjMotPGBKUq0/bJV+sD5w2yCFupmOogJIuQY6qT2P2NWDMmQpIpUGimLsKaxwc9ya1gwE3loSQ4If+0CbZeExEwhnRqkhwe/SLlvn4EUNYWl3vOSxBDapah3MDbyMTlaE8iFZl4kkKlkgD7ja89wYJovNWBLgAn3g1IDC8nbo14VKIISUhqt1XcwVs9r6XqrYKYsW2ZxAooAgMPzBk29ZxJCEjuoBk4cKHnFy57T0gaY4mJbPXOKF6WRYridJ8PqkWLgxChOIc9NaQoJvMayjblYYVKZQfOBF52JT4sJZzpBkWrOldC2RgAq+Sic5WqpIY1T3jPwjz0ZHMCp2U5E3b7MUrWN7KHIplnSCc60SsAUspZQfP0iNFtSofYKlnCKgO/b/eEnT8iMN5IPEmmjqnXPWAsxJyINYOy7TiHWTpmNeUBZ17LHupSGLO2UNs05PcGmwjjE3FnUljhPboGg3LswV1iWGfhCxLvJYL43JzGfrByy21S0JBzIyH4QVNOOJ6/ceZpbUSyoYVF3YUesW0SUkg4hEcywFSWcA9tdIjs15S5RwAhahnsId6K7okscYEu3kEoS74RRzvHNuNZyemlEVQ5UvmUOEu+bFRLR0JhPBJLCEjjNEtJKAnEiUnEoHVRf0itVw/EKoDo9xMTxGEzTi9z84AkJJamTf2je3XvZyiuBRcMdd/lGl13qEy5ZmTh0av8Ap9HRJyYnUU1ia1S7OAVSkyDiL9ZO9Qz0aKgMGGWguZabJPICiEMMxTQAV5c84A2iWJS+pMxKehFGAyPbDHa0Jw52UtskDPsHbAy0SphDJlSVAA+4EuwzzrDV45iLFzKc4JWCXCV6p0VzDZHllFVSWjeZNORQBz+tIjKd4ZnMm6jjw0VLQhM2WJkkZKfCpPYobbEEQ3WK7bHMmGTK/KFAJJJaWoBIzUeVYS7ht5TIwgs4+vSOs+yy7Eix9MP+ZOUrEo/moJSlI5UJ74Tc20ZjtwAzOacS3KiSo9HNK0gUxIUggOaAKzA3jpXsZP8AwP8AnTf4ZcQ+0i7VmW6SspqFAsR2ijjuiX2NS8NiI2nzvSXBq+5cxVn9OZJxivDOlqVRKZbmrfeXCbar+WZmNCqFurppWL3tivIpmypQNFS8R59dYHpClw+ok9aqRCzXmNpt2jEe7JOE1IxAJmNnAybLOLn8opzb5QhaSHowaGGTYxNHSJOdW+UR217epoV2g9y7YpxKQVNiYClHanp6CC1221idvp4DLQRoWSO5z9GJ+mEtLvRu/wCnPnCQJxwGGIQvXo1VKiByD1GkA0z5aGCUiY5dy47mGUU5F4hSyCaKd9n078oiwspx3fTQh05nkQKOYzWOXJnEDD0aswwppQ7xXvAKkqLUI1Hq/ZFK7bY1WyI5HxhltVmFpRiBAp211BrHcHbFt4Nz1BEm9Za0JRMoovvm+cFbBd8tAcKBB1han3WpJYgfVYOXYMMpnz/GF19ztq4HjCTS8Lv5QsXxdoUcUs4gdRmDtBxuq2cBDZTiJSvAnUksHY+Jhr9QKxg5kZu1eBKTnzP4xSs1lWicCCUkPuIPJkSWxLmFZ1I27xWNpX5LiBEwk6Bqht44fgw93fEuJKlJqT9GAVpsylli5Y7vDGu8kpHVSCG8uUUbRf0sOcDK0OnaYe/KxVZYHgSnZrjJBUs4QORJ8IIWe2SkJZCjiHKrUcVyzgFab1nhb4j3e6xaCF12slTTEAnMH72eXOJ14MZYrEcy8uTiU/52pLZ7QN//AJakLBOWX0BBK8ZqwzBm5gnTbLSBU27MSukUpkgYio6fGH4gocCF5MwhTJFNTzhT4vsXWUX6qh1uwH5Qzm3oUAEZCj8xn4wMvWyiag5OlOE+qT2xZXzBXg5nGbuSodMU+6g5KDgh2Zt2hluaUifLdSEACgUxAfYsfLnC5Z09H+UpJ3zzd/xgpdNu6GzpSfvkt2xQQTPKR8ypfVwqlFxKDM7gneAylTMqh9HjpabQmdJLZsM/qrRzi8ZZlrI2eCXPRimwOZRmYhnnFdazE6lvERQ8HJjDty2gdEH0fwMdz9md4JnWBKUpEsyypBYUfPEAXzBjhNwywXSdfhnHcfZiB+SrSmmGYfMJMI1I8Mws5GIw3jdS1oIE1TkZKCSk8ilsoocAXf0MpaWb7eaWGQcS8uUCbXfnSrJUTgD4Eg5ioCi27Qe4MtiZsnEkN15gNSagIGZ5NEunuLNsjbaWSrcYt+0ngWbbFypskpxy0lCkKVhdOIqSpJND7xfugLZPZ/a5ctgiXi/8iPnvHYWj2AbCLpIDicKneza8FKfo0N/5ZfzhpuTha2SUgFKDTLpEZ+MdMwDYR7ANhHCoPcNbWU5ESpN1Wlw6Us1eujX6MSW66Jy0YMKCDmcSAQNwXzeHHANhHsA2EK9FY33T/U5WeCbUD1UoP+NHzi9J4VtOEAhIOrLRy5x0bANhHsA2EcOnUzvu3+ogI4Xnj8395PzjJuG1AHBhHZMSO3WH7ANhHsA2Ec9sn3Oe6f6iLZLotSHCkpWDmDMT84N2exqCAFJS+wUn5wfwDYR7ANhAe0T7nG1Lt3iAzdtGBT3kP+EBry4fmzFUwhIyGJAbz1h1wDYR7ANhHfap9zi6l1ORECbw5aMLBKP30D4xDZ+F7RiBUlI3IWj59kdFwDYR7ANhHTpkMP3b/UUVXNNYBk/vpgbbOF56ssP76I6BgGwj2AbCD9FcYgjUuJzyRw5agG6rZ++g18aQTu+5J4U6lpTTRSTDhgGwj2AbCF+1SeOpc/iLirj1JCjsCkeZijeFzzVS8MtIzditHNqvzhxwDYR7ANhDPQWCNQwiFd/D9oSGUlI/xoz0yP00WUcPzQVUSyg3vp0dodMA2EewDYQaoF6nfcN9Tjd++yy0KUtcoylFeYxAF3dw9NB5wvq9lN5MB0aGGX20v+qPoTANhHsA2EMBxBNzGcaubgi3yx15cvmOll/A6iI749llomuQEPoMaPDOO04BsI9gGwj2Zw2kjE+cj7H7xf8A5cv/AFZX9UbH2Q3jpKl/6sr+qPovANhHsA2Ed3GBuM+fbt9lV4omAqly21+1l5fvR0K6rltlkss9EtCFzJihgBmIADpZSiX021joGAbCPYBsI4x3DBnd5nMBwlazLljChKkoSk/aIzAbME0hz4UuY2eSEFQUp1KWR7uJTUHYBBvANhG0IShUbcI6zUvYuw9T/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t2.gstatic.com/images?q=tbn:ANd9GcRvo1iQzBi-mzF0sIn2IhNg0CAfdZ1MnXvjMfssUOBNRivkTUmPfGOHzOUBA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3712" y="2924942"/>
            <a:ext cx="4752528" cy="26308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07975" y="5558761"/>
            <a:ext cx="8584505" cy="954107"/>
          </a:xfrm>
          <a:prstGeom prst="rect">
            <a:avLst/>
          </a:prstGeom>
        </p:spPr>
        <p:txBody>
          <a:bodyPr wrap="square">
            <a:spAutoFit/>
          </a:bodyPr>
          <a:lstStyle/>
          <a:p>
            <a:pPr algn="ctr"/>
            <a:r>
              <a:rPr lang="es-CO" sz="2800" b="1" dirty="0">
                <a:solidFill>
                  <a:srgbClr val="FF0000"/>
                </a:solidFill>
              </a:rPr>
              <a:t>Recuerda que por orden de </a:t>
            </a:r>
            <a:r>
              <a:rPr lang="es-CO" sz="2800" b="1" dirty="0" smtClean="0">
                <a:solidFill>
                  <a:srgbClr val="FF0000"/>
                </a:solidFill>
              </a:rPr>
              <a:t>Dios Moisés </a:t>
            </a:r>
            <a:r>
              <a:rPr lang="es-CO" sz="2800" b="1" dirty="0">
                <a:solidFill>
                  <a:srgbClr val="FF0000"/>
                </a:solidFill>
              </a:rPr>
              <a:t>colocó las dos tablas de la Ley dentro del Arca</a:t>
            </a:r>
            <a:r>
              <a:rPr lang="es-CO" sz="2800" b="1" dirty="0">
                <a:solidFill>
                  <a:srgbClr val="002060"/>
                </a:solidFill>
              </a:rPr>
              <a:t> </a:t>
            </a:r>
            <a:r>
              <a:rPr lang="es-CO" sz="2800" b="1" dirty="0" smtClean="0">
                <a:solidFill>
                  <a:srgbClr val="002060"/>
                </a:solidFill>
              </a:rPr>
              <a:t>(Lea Deut</a:t>
            </a:r>
            <a:r>
              <a:rPr lang="es-CO" sz="2800" b="1" dirty="0">
                <a:solidFill>
                  <a:srgbClr val="002060"/>
                </a:solidFill>
              </a:rPr>
              <a:t>. 10:5</a:t>
            </a:r>
            <a:r>
              <a:rPr lang="es-CO" sz="2800" b="1" dirty="0" smtClean="0">
                <a:solidFill>
                  <a:srgbClr val="002060"/>
                </a:solidFill>
              </a:rPr>
              <a:t>)</a:t>
            </a:r>
            <a:r>
              <a:rPr lang="es-CO" sz="2800" b="1" dirty="0" smtClean="0">
                <a:solidFill>
                  <a:srgbClr val="FF0000"/>
                </a:solidFill>
              </a:rPr>
              <a:t>.</a:t>
            </a:r>
            <a:endParaRPr lang="es-CO" sz="2800" b="1" dirty="0">
              <a:solidFill>
                <a:srgbClr val="FF0000"/>
              </a:solidFill>
            </a:endParaRPr>
          </a:p>
        </p:txBody>
      </p:sp>
      <p:sp>
        <p:nvSpPr>
          <p:cNvPr id="6" name="5 Flecha derecha"/>
          <p:cNvSpPr/>
          <p:nvPr/>
        </p:nvSpPr>
        <p:spPr>
          <a:xfrm rot="20777505">
            <a:off x="2664429" y="4656478"/>
            <a:ext cx="3220447" cy="636607"/>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Contiene las tablas de la Ley</a:t>
            </a:r>
            <a:endParaRPr lang="es-CO" b="1" dirty="0"/>
          </a:p>
        </p:txBody>
      </p:sp>
    </p:spTree>
    <p:extLst>
      <p:ext uri="{BB962C8B-B14F-4D97-AF65-F5344CB8AC3E}">
        <p14:creationId xmlns:p14="http://schemas.microsoft.com/office/powerpoint/2010/main" val="3483273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32"/>
                                        </p:tgtEl>
                                        <p:attrNameLst>
                                          <p:attrName>style.visibility</p:attrName>
                                        </p:attrNameLst>
                                      </p:cBhvr>
                                      <p:to>
                                        <p:strVal val="visible"/>
                                      </p:to>
                                    </p:set>
                                    <p:anim calcmode="lin" valueType="num">
                                      <p:cBhvr additive="base">
                                        <p:cTn id="7" dur="500" fill="hold"/>
                                        <p:tgtEl>
                                          <p:spTgt spid="1032"/>
                                        </p:tgtEl>
                                        <p:attrNameLst>
                                          <p:attrName>ppt_x</p:attrName>
                                        </p:attrNameLst>
                                      </p:cBhvr>
                                      <p:tavLst>
                                        <p:tav tm="0">
                                          <p:val>
                                            <p:strVal val="#ppt_x"/>
                                          </p:val>
                                        </p:tav>
                                        <p:tav tm="100000">
                                          <p:val>
                                            <p:strVal val="#ppt_x"/>
                                          </p:val>
                                        </p:tav>
                                      </p:tavLst>
                                    </p:anim>
                                    <p:anim calcmode="lin" valueType="num">
                                      <p:cBhvr additive="base">
                                        <p:cTn id="8" dur="500" fill="hold"/>
                                        <p:tgtEl>
                                          <p:spTgt spid="10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barn(inVertical)">
                                      <p:cBhvr>
                                        <p:cTn id="13" dur="500"/>
                                        <p:tgtEl>
                                          <p:spTgt spid="102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style.rotation</p:attrName>
                                        </p:attrNameLst>
                                      </p:cBhvr>
                                      <p:tavLst>
                                        <p:tav tm="0">
                                          <p:val>
                                            <p:fltVal val="90"/>
                                          </p:val>
                                        </p:tav>
                                        <p:tav tm="100000">
                                          <p:val>
                                            <p:fltVal val="0"/>
                                          </p:val>
                                        </p:tav>
                                      </p:tavLst>
                                    </p:anim>
                                    <p:animEffect transition="in" filter="fade">
                                      <p:cBhvr>
                                        <p:cTn id="2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3096344"/>
          </a:xfrm>
        </p:spPr>
        <p:txBody>
          <a:bodyPr>
            <a:normAutofit fontScale="92500" lnSpcReduction="10000"/>
          </a:bodyPr>
          <a:lstStyle/>
          <a:p>
            <a:pPr marL="0" indent="0" algn="ctr">
              <a:buNone/>
            </a:pPr>
            <a:r>
              <a:rPr lang="es-CO" dirty="0"/>
              <a:t>Ante Juan se presenta una visión el templo de Dios, con “el arca de su pacto” como centro de la visión.  </a:t>
            </a:r>
            <a:endParaRPr lang="es-CO" dirty="0" smtClean="0"/>
          </a:p>
          <a:p>
            <a:pPr marL="0" indent="0" algn="ctr">
              <a:buNone/>
            </a:pPr>
            <a:r>
              <a:rPr lang="es-CO" dirty="0" smtClean="0"/>
              <a:t>En </a:t>
            </a:r>
            <a:r>
              <a:rPr lang="es-CO" dirty="0"/>
              <a:t>el santuario terrenal, que era una “reproducción del verdadero” (</a:t>
            </a:r>
            <a:r>
              <a:rPr lang="es-CO" dirty="0" smtClean="0"/>
              <a:t>Heb. 9:24</a:t>
            </a:r>
            <a:r>
              <a:rPr lang="es-CO" dirty="0"/>
              <a:t>, BJ) que está en el cielo, el arca estaba en el lugar santísimo, que era el centro del servicio del día de la expiación, día que simbolizaba el juicio</a:t>
            </a:r>
            <a:r>
              <a:rPr lang="es-CO" dirty="0" smtClean="0"/>
              <a:t>. </a:t>
            </a:r>
            <a:endParaRPr lang="es-CO" dirty="0"/>
          </a:p>
        </p:txBody>
      </p:sp>
      <p:pic>
        <p:nvPicPr>
          <p:cNvPr id="5" name="Picture 2" descr="http://3.bp.blogspot.com/-0kHeBK_iu4c/Tfajv1v-xLI/AAAAAAAAAGc/K7KVKqF3NdU/s1600/santuario+tdoooooooooo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3" y="3284984"/>
            <a:ext cx="7272809" cy="3573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9084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264696"/>
          </a:xfrm>
        </p:spPr>
        <p:txBody>
          <a:bodyPr>
            <a:normAutofit fontScale="85000" lnSpcReduction="10000"/>
          </a:bodyPr>
          <a:lstStyle/>
          <a:p>
            <a:pPr marL="0" indent="0" algn="ctr">
              <a:buNone/>
            </a:pPr>
            <a:r>
              <a:rPr lang="es-CO" b="1" dirty="0" smtClean="0">
                <a:solidFill>
                  <a:srgbClr val="FF0000"/>
                </a:solidFill>
              </a:rPr>
              <a:t>Deut.4:10-13</a:t>
            </a:r>
            <a:r>
              <a:rPr lang="es-CO" dirty="0" smtClean="0"/>
              <a:t>.</a:t>
            </a:r>
          </a:p>
          <a:p>
            <a:pPr marL="0" indent="0" algn="ctr">
              <a:buNone/>
            </a:pPr>
            <a:r>
              <a:rPr lang="es-CO" dirty="0"/>
              <a:t>El día que estuviste delante de Jehová tu Dios en Horeb, cuando Jehová me dijo: Reúneme el pueblo, para que yo les haga oír mis palabras, las cuales aprenderán, para temerme todos los días que vivieren sobre la tierra, y las enseñarán a sus hijos; </a:t>
            </a:r>
            <a:r>
              <a:rPr lang="es-CO" b="1" baseline="30000" dirty="0" smtClean="0"/>
              <a:t>11 </a:t>
            </a:r>
            <a:r>
              <a:rPr lang="es-CO" dirty="0"/>
              <a:t>y os acercasteis y os pusisteis al pie del monte; y el monte ardía en fuego hasta en medio de los cielos con tinieblas, nube y </a:t>
            </a:r>
            <a:r>
              <a:rPr lang="es-CO" dirty="0" smtClean="0"/>
              <a:t>oscuridad;</a:t>
            </a:r>
            <a:r>
              <a:rPr lang="es-CO" dirty="0"/>
              <a:t> </a:t>
            </a:r>
            <a:r>
              <a:rPr lang="es-CO" b="1" baseline="30000" dirty="0" smtClean="0"/>
              <a:t>12 </a:t>
            </a:r>
            <a:r>
              <a:rPr lang="es-CO" dirty="0"/>
              <a:t>y habló Jehová con vosotros de en medio del fuego; oísteis la voz de sus palabras, mas a excepción de oír la voz, </a:t>
            </a:r>
            <a:r>
              <a:rPr lang="es-CO" i="1" u="sng" dirty="0"/>
              <a:t>ninguna figura </a:t>
            </a:r>
            <a:r>
              <a:rPr lang="es-CO" i="1" u="sng" dirty="0" smtClean="0"/>
              <a:t>visteis</a:t>
            </a:r>
            <a:r>
              <a:rPr lang="es-CO" dirty="0" smtClean="0"/>
              <a:t>.</a:t>
            </a:r>
            <a:r>
              <a:rPr lang="es-CO" dirty="0"/>
              <a:t> </a:t>
            </a:r>
            <a:r>
              <a:rPr lang="es-CO" b="1" baseline="30000" dirty="0" smtClean="0"/>
              <a:t>13 </a:t>
            </a:r>
            <a:r>
              <a:rPr lang="es-CO" b="1" i="1" dirty="0">
                <a:solidFill>
                  <a:srgbClr val="0070C0"/>
                </a:solidFill>
              </a:rPr>
              <a:t>Y él os anunció su pacto, el cual os mandó poner por obra; los diez mandamientos, y los escribió en dos tablas de </a:t>
            </a:r>
            <a:r>
              <a:rPr lang="es-CO" b="1" i="1" dirty="0" smtClean="0">
                <a:solidFill>
                  <a:srgbClr val="0070C0"/>
                </a:solidFill>
              </a:rPr>
              <a:t>piedra: </a:t>
            </a:r>
          </a:p>
          <a:p>
            <a:endParaRPr lang="es-CO" b="1" i="1" dirty="0">
              <a:solidFill>
                <a:srgbClr val="0070C0"/>
              </a:solidFill>
            </a:endParaRPr>
          </a:p>
          <a:p>
            <a:pPr marL="0" indent="0" algn="ctr">
              <a:buNone/>
            </a:pPr>
            <a:r>
              <a:rPr lang="es-CO" b="1" dirty="0" smtClean="0"/>
              <a:t>Nota: El pacto que Dios había hecho con su pueblo reflejaba el carácter de Dios, quien existe desde la eternidad y existirá por la eternidad.</a:t>
            </a:r>
            <a:endParaRPr lang="es-CO" b="1" dirty="0"/>
          </a:p>
        </p:txBody>
      </p:sp>
    </p:spTree>
    <p:extLst>
      <p:ext uri="{BB962C8B-B14F-4D97-AF65-F5344CB8AC3E}">
        <p14:creationId xmlns:p14="http://schemas.microsoft.com/office/powerpoint/2010/main" val="252656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194920" cy="2808312"/>
          </a:xfrm>
        </p:spPr>
        <p:txBody>
          <a:bodyPr>
            <a:normAutofit fontScale="92500" lnSpcReduction="10000"/>
          </a:bodyPr>
          <a:lstStyle/>
          <a:p>
            <a:pPr algn="ctr"/>
            <a:r>
              <a:rPr lang="es-CO" b="1" dirty="0" smtClean="0">
                <a:solidFill>
                  <a:srgbClr val="FF0000"/>
                </a:solidFill>
              </a:rPr>
              <a:t>Éxodo 31:18</a:t>
            </a:r>
            <a:r>
              <a:rPr lang="es-CO" dirty="0" smtClean="0"/>
              <a:t>. Y </a:t>
            </a:r>
            <a:r>
              <a:rPr lang="es-CO" dirty="0"/>
              <a:t>dio a Moisés, cuando acabó de hablar con él en el monte de Sinaí, dos tablas del </a:t>
            </a:r>
            <a:r>
              <a:rPr lang="es-CO" i="1" dirty="0" smtClean="0">
                <a:solidFill>
                  <a:srgbClr val="0070C0"/>
                </a:solidFill>
              </a:rPr>
              <a:t>testimonio</a:t>
            </a:r>
            <a:r>
              <a:rPr lang="es-CO" dirty="0" smtClean="0"/>
              <a:t>, </a:t>
            </a:r>
            <a:r>
              <a:rPr lang="es-CO" dirty="0"/>
              <a:t>tablas de piedra </a:t>
            </a:r>
            <a:r>
              <a:rPr lang="es-CO" i="1" u="sng" dirty="0">
                <a:solidFill>
                  <a:srgbClr val="0070C0"/>
                </a:solidFill>
              </a:rPr>
              <a:t>escritas con el dedo de Dios</a:t>
            </a:r>
            <a:r>
              <a:rPr lang="es-CO" i="1" u="sng" dirty="0" smtClean="0">
                <a:solidFill>
                  <a:srgbClr val="0070C0"/>
                </a:solidFill>
              </a:rPr>
              <a:t>.</a:t>
            </a:r>
          </a:p>
        </p:txBody>
      </p:sp>
      <p:sp>
        <p:nvSpPr>
          <p:cNvPr id="4" name="3 Rectángulo"/>
          <p:cNvSpPr/>
          <p:nvPr/>
        </p:nvSpPr>
        <p:spPr>
          <a:xfrm>
            <a:off x="307975" y="3492699"/>
            <a:ext cx="8512497" cy="3108543"/>
          </a:xfrm>
          <a:prstGeom prst="rect">
            <a:avLst/>
          </a:prstGeom>
        </p:spPr>
        <p:txBody>
          <a:bodyPr wrap="square">
            <a:spAutoFit/>
          </a:bodyPr>
          <a:lstStyle/>
          <a:p>
            <a:r>
              <a:rPr lang="es-CO" sz="2800" b="1" dirty="0">
                <a:solidFill>
                  <a:srgbClr val="FF0000"/>
                </a:solidFill>
              </a:rPr>
              <a:t>Deu.10:4,5</a:t>
            </a:r>
            <a:r>
              <a:rPr lang="es-CO" sz="2800" dirty="0"/>
              <a:t>.</a:t>
            </a:r>
          </a:p>
          <a:p>
            <a:pPr algn="ctr"/>
            <a:r>
              <a:rPr lang="es-CO" sz="2800" dirty="0"/>
              <a:t>Y </a:t>
            </a:r>
            <a:r>
              <a:rPr lang="es-CO" sz="2800" i="1" u="sng" dirty="0">
                <a:solidFill>
                  <a:srgbClr val="0070C0"/>
                </a:solidFill>
              </a:rPr>
              <a:t>escribió en las tablas conforme a la primera escritura, </a:t>
            </a:r>
            <a:r>
              <a:rPr lang="es-CO" sz="2800" dirty="0"/>
              <a:t>los diez mandamientos que Jehová os había hablado en el monte de en medio del fuego, el día de la asamblea; y me las dio </a:t>
            </a:r>
            <a:r>
              <a:rPr lang="es-CO" sz="2800" dirty="0" smtClean="0"/>
              <a:t>Jehová. </a:t>
            </a:r>
            <a:r>
              <a:rPr lang="es-CO" sz="2800" b="1" baseline="30000" dirty="0" smtClean="0"/>
              <a:t>5 </a:t>
            </a:r>
            <a:r>
              <a:rPr lang="es-CO" sz="2800" dirty="0"/>
              <a:t>Y volví y descendí del monte, y </a:t>
            </a:r>
            <a:r>
              <a:rPr lang="es-CO" sz="2800" i="1" u="sng" dirty="0">
                <a:solidFill>
                  <a:srgbClr val="0070C0"/>
                </a:solidFill>
              </a:rPr>
              <a:t>puse las tablas en el arca que había hecho; y allí están, como Jehová me mandó</a:t>
            </a:r>
          </a:p>
        </p:txBody>
      </p:sp>
      <p:sp>
        <p:nvSpPr>
          <p:cNvPr id="5" name="AutoShape 2" descr="data:image/jpeg;base64,/9j/4AAQSkZJRgABAQAAAQABAAD/2wCEAAkGBhQSERQUExQWFRUUGBcYGBgYGBccFBgXGBcXFBccFRgXHCYeGBolGhoXHy8gIycpLCwsHB8xNTAqNSYrLCkBCQoKDgwOGg8PGikkHyQsLCwsKSksKSwsLCwsLCwsKSkpLCwsLCwsLCwsLCwpLCksLCwsLCksLCksLCksKSkpLP/AABEIAMIBAwMBIgACEQEDEQH/xAAcAAABBQEBAQAAAAAAAAAAAAAEAAIDBQYBBwj/xAA/EAABAwIEAwUGBQIGAQUBAAABAAIRAyEEEjFBBVFhBhMicYEykaGxwfAUQtHh8QdiIyRScoKyoiUzU8LSFf/EABoBAAIDAQEAAAAAAAAAAAAAAAIDAQQFAAb/xAAtEQACAgEEAQMCBgIDAAAAAAAAAQIRAwQSITFBEyJRMpEUM2FxgaFDwQUjQv/aAAwDAQACEQMRAD8AoeJ8Tbo0z6/VUWIeTqpalKPv1UOyxYRUej00/gEc1NbSRVSnCYQnWJaIMsJ5Zuu5FM1S2QokvDqUuErdYLCjICsjgaPzW4wNEhgzCLT19xWdqZD0vayMt3XO7lTEc0wJCZSaV8gldg2QT6G/uVm9utkFVbJtojtoHhohbTSc1SCmnhq6wdoM4KTDiJT8ieDspsGh9OqpWOUMAKejTBi+qBhxJKeFMiZudloeGsGkQq3C0f7vRXWDwcapcmPggxlMAyk7DBxT2U+qlAPRDGVBM4WCLpMpgC2gUT6LidyntY4JidgtE4ZII5g/JeZ9u+DZTmG/vXpjegQnE+CMrtIcIcREp0OHwBx5PnDG4cSVX1KPJeh9sOxNTDOuJa7QjQj6HosiOFPe6GtMrZx5VRWniafBREJOajMXhi0wQhyyytJ2V3GhuVJca1Jw5qSDpckuSuLqONzi3T981AGqTFOuQnMasdcI9FNA723THMU7wuNCOxDRA2mjMLRzKFtIzZWuCpXHTkgnKkSo2FYLDQQthgGveyHflFjqfI7/AMKm4dgcxAGuyvcLhTRMnXkPqsvNLd12OfC5BXjkuNart9KnUbNmu6WGm6rsRgXMNxb4FDHImqZSlBqVoCqUR980K6gFaPok6KKpgnD8pjyKhTDnErHMTX04RZpKN1NM3CXEHhNyoio1NFNFYO0iY2/qrvD4dr2Kqa2CrzD1WhsqGwoobgcLFzqFc06v3/KrGYoTbQo6gJSZssxXAWK6mp1FGyiSn/hyLyhjZDoJpYnaEa1wKqaeqNZSlWoSfwV5wQYKQKmbREIdlMxboiKRIV7Gop8oqSvwxV+HMeMr2hw5ESFSY/sQw3pMa214sfkZ8loGOhVWP4znPd03DXxOHyb16/YsSWNx9yIx+pdRPFP6ldjHYc57AOt+680eYML6B/qNgu+ohjnEu8RzGLQNPfdeBYqlBKdpZJpx+Ds0WnbHYaE6syT+ihovgp9SqrTTsUuhpw6Sd+J6Lqjkjg11ZkOM/e6jNYhT44XmZ6oLISsuPKPRSY99WSpWhQU2Qb6I6k3kplwKo5TYrjB4YwoMHhJKv6GFgKplnQ6ESfhYcxwINwrp1MyCTJP3uhOG0xfpCtG08xA8h1VCbV2JyNvhg5Vm2rlpy8TPstPxKF/GRIYAPi73qGs4uMkylSjfYpMJPFGtEtYG/wAoT/8AsvmZ9LQocQLQq5zoKmMEMbSL0Yig/wBtmV28afsoq3BmESypb0MKkfUKb355n7uj2NdMVuQdieHhurp+AQBAGiY+qU0FMSa7Ak14HvMp7Zi3JQAKcNRAhmF1VzhvOPmqCjUv0G3NG0uIJbRZjI0tCq0dVOcS1UtHFg/sjaZtdRGTREoJlg2qNhCmFSIndB55AjVEUaZOuysKTbESQcwqXP6KEFY7tL2qLnGjRJAkhzx7iGn5q16jihGPC8sqRY8e7RZndzSMD87h7oaf08uahwoyAH79VRYZmUWGnlJnexnYImk6SfEQNdeWvzQeo27Zqx08YR2ofx0d6w5tIIjmCL/NeFcVweV7m/6SR8V7dicVDS5zgGAXOnwm3IC87Ly7tFhczzVa0hrySP389VZ006lz5Kmqxe20ZEMTaiMrUoUDqUrVUjLaBl1GtwwhJTvRGxmxx1MhQU6aJxzJMKNllkRfBvzXIzuM1kVh8OWnmFC3XVWFEWQybB5CcI+Crtj/AL2We0KusG05bqplXksYnfBccMcP2lWlXwGGm+5//PLz8tFT8NZe/Mfwrk05+apz7K+WDsjZTTiyynDFyqyNEpytgpUBvpWKpsVTg72V84IPF4UnqjUqYWy0U8pOapatAgpkFPuyu4tETWQuFPKaiFs4pmVLQoFI2FzJRJmXQU6npFvPf3oihhwQhbDUWwjhsz9ytBhqRMKtwFMNGitcM8kxol1yMdpBVOGohuiGolD8f4h3OHc4a6DzNlZx8IQ4uUkkUvaztHB7mmbaVHAxE2ifW/8AKzWFpgTeQdJsTM6aa+e291XtxNySIc6SD/G0SZ19NZ2Ym2sxEf6idNOvONj5FrNnFhWONIt6FYT5Dny3HOP08isVxJrW5nwGtG+3KObuUKlrcRAaSXQ0XjmZix13N58t0NwnhtbiVYMbZjbkn2WN0LnczsB+6mMLByNRVsM4RwqtxTEBoJbRaZcdmjSTsXkWH6SvTuP9kaDsA6gymPA05DEuDucxJ6qw7P8AA6eEoinSEAXJPtOP+p3Mq1ZUkrQxRjtr5PPanUPJO10j5S4nwp1Nxa4QQSPcVVPoQvpLtr2Ip4qagEP3PPZeMdo+ylTDySJbz5Ill2S2SJUVKG5GQOOiy6oHYe6St1ETbN6aYIJcYUUXR1XAyJlCupkWWQmbceezjWTCKptiSo8PTKM7tBJktkRNwrvBGWqpazRaHhFHw3VfK+A8LpssOGUryrljVBhcPA6okNWfKVsGbtihNqNUwauPSrAsDq0oUbRZFVAEO5MTDiAY5ggwqslXWIaqmrThOg/AGZeUCuJSeLLrimmSE8pjIUgCjHmjKdBc2HBDGN3RuHceUff8IcqejVmyWywlRY0HEGbq2wbpbJlUtJ0wfSFa4V5MTtZQuAZcltQpwhuP8K/EYepTBykjwnk4HMJ6SIPRDUOLxiTRd/8AGKjSOhhwd7wQrguurGO7RVlui7PEOJUK9A5a9Fw63hw3AcLEeR5IE48k+FpnqZtyhe9VKg3UdFrBcMA6hoHxCtbolyOtmlyjx/hHZPE4x4lrmU93uaQ0D+0H2j92XsHAuD0sLRFOmI5mPE483Hf6IrvOqidWJ0XSminlyzy9hxrR5ldNSDYyg72lLvJjYBc5tcvsremT1KkysD/UnEMFEiBJmY+ZW0LtbrBf1Lw+akDyn6aqt6m7JGyxjhV0eL1adykiamGErq3NwjYzbVRaZj7lDOqHQ3RtF7T4TqUNiaGU9FkmvF2jlJ8C6La0feqqHYg5laUawIuukgZE7GSQtLwtmWFS8NGY6LTYXDxCp5peBsajC2WNFEtamUmWUuyz2V5Mic6FQ8X7S06NpzPOjW3cdttL81XdpOPvLXtpnKB7Th7RBEwNIt1lecYPE1aOILqQBdOpE5dNtJ81raXQb+Z/YrZNQo8RN7V7RV2OaXAOe6/dAGGtM+1l8RNoHWdhDtBgOLNrUwcuVw1AMg9Y/KdiFR8LxXdPa5xLalWMziRM21O02FoiD5rVVuKUqhyvd4wJBAmpl8hdzZnw352srObBFpwikh2JS2qd3f8AQFUvog8RS1RdKq17czCS06HK5sjWQHgGFBVlZNOLplp00VTxdc73KU+rqU19SZT0U2htYhzh92U7BG6GbRtay6XlwhSyKYcWzpaU+iAJkX25SoKVcjVFClaSb8oQ9DOQqh4QB9/srPCj4qmotO+ytsPYBRK+yb8FXwvijTxDECTJpZABEmH3ygkTYCysMV20w7CBmLiSQQIaRFzmzkFvkQvPcVxJ9PHGpTAfFR4iRDgXHWFZcUOFrv7ypiG03wAQGzpr4hqdloRitseBrwxbthnaXtFiXNc6gctDMA2oGuLriQ2A2ztb5oMSOSz2HxBp5XtfXNV8tkE988kRlYDOUZrTBNt1Yt47g2sqUmd7Uc8ZQ5pcTMHxBrrEidIIUnZ7hdam/vKWHIqHSpi3XaDqGU2AG4m6Y2oq3wQ1GNpf6NxwLEVO4Z3oeKl5zvD3gTbM8MbJiNidpKPbVm26Fo1TbNGaBMC07xN4lOJ2tffdZ8sjbsRsSDqlWydSNkPngaSnMsCpc7aFOPAgfCTN50VdxzACvScw6kWPIorMoH1DFkqXyhqjyeL43gVRtRzYNikvX3U51YElaWsl8A+kjzd9KNP3UFSrLI3uiO95qClQzE21Tv3LGPhgNNsqwoBRnBlpReFokldKSCdmi4LhYaFoaLVU8K0H2Vd0QFlZHzYUnaoLolR8RxIp03PP5QT7tAp6YsgO0mCdVwlZjBLiw5fPUfEKvGnJJ/JXbPMeJ4wZBBl0k63ItBE66b7D1Fj2f4WwlryIJcMxgzoXEjaI+AWEw73VHONyWjMZ5NJc4dFtX45pwrgwmXB4H/JmWfPQfyvZY4qC4MSbuVM0mKw1GqMorMc9o9kOaXi+bxMaZboIJtHvVXwauxuJl7+7eMrSROcFman4HzEHXcWBiy8+p8c/zrcQ4Qc4dUExD7ZzcGBmkxBta69GxGA/GuGLpycjczmWIc1vj8EauMu36JWWDfuXZs6WeOP/AFT6Zytxypg6vd4wl1Jxf3NYkuqFgdLTUy+2IcATEg8wIV1VMj6jQg7gixHVVlPs/h+I4umxzqhp0aQlzHtyua5zntYfDIMOBkHS0DVaDiPCmUMtOnZgaAANgNpm6zdXiW31V35ChKpvGZ51yuPbcKetQQ+YqkiJKnycdVIskG6Rv6JzqIO/30SyZY+e/qisiibIRrH0RFDEFoiTCF7wnrGilzQNNUNBBlKHX9/uVR2l7QmkzuqZl7hczdo0m2529/JV3FuPOH+HTs7Rxizff+b5LPVXABznEkn8x1M7q3jxeWTFWxz8cGQDvqdNNT9PRS9mOyb8a9zpNOi113RJJ1ysHODrt1VXgcK/GYltNgiYHRrRqT5C/U+a9kwdFmHpNpMENaIA35kmNSTJJ5lMzZPRVR7YU5buERcB7P0MJakyHHV5u8+pFh0EK0rieiDqYu4LbKT8XAl36rObcncgaro46oG3+wpqdWT9280M7EgzAsVEKsW5lRYVWWDsU3QGUSD4NVV4epdWT2eG2iiwZKqB8/NNrVYExYIapjJMbArvfSCAYn5Lr4C2jO+n80JIQtAtOiSngmv0MLVbeBv/ACrLhWG3IQWFwxME/JXuGpwruSVKhuKPNg2IpDMpcJQBIT6tCXk8gE+iyDzSW/aMj9RZ4VsdFbYRV2FG6tMM1Upi8iV2GsTnyAY1TGoTjXF2UabszvFlMADeCfIb6pEYuTpFRniWKxQpYrFNAANV1Rg/tLqt/wDxkI/s5FTMyoRILHZYjwvBaY5ZXlvvCDbXBrVsQ8ZhmJExck2nrPyWh4JVoMxFSpWkd3QF7Q5zZJPrpHNp5L2kPpVmPOnJ0Yfj2BdQc9jvaBIPW8g/Jbj+nXa5tKkGBvimdfICOSw/abiH4io6oPzG+trRv5Kv4dxU0T4XEBwh3UWMe8Ikm42Wsrql+h9Bdl2spOrE2mKuaLTLp0EAXt8+Vx2g4do4aXPmen3svNOyfFzUpEgg2nLvlm8DcWj0Nl6hwfFd/QlxzF4mTFtvfofMqtnxqcNpGLLJSv4MrXYq4CD+qvOLUTTeQWxJty9ypXsBMSJPW6wtjhJxZqSakk0MNYHQJmUndXGG7MeEPfVpU2uMNcXg5jyEWkciZsV3jLaeBY0htGuXE5i8T6NbMNHXVWFgl54KksyQ3hHZ6rWbmEBhMZnERaxgC5V/TwuHw7XSM5ykOcdcpsQ0D2bTpfqs9x7toaIDKYAa8NIiIbLTYD0WVq9qMQ+2aJ+M/JNjia5X3ETzJ2n9gfu6bDUYDmFNzgCdXM1Y49S0ieoKyvFMYXvytkkmOZJ0Hmj+0VYsyuBEkZTGsaifUlWHY/gpYRWeIefZn8o5+fyHnazxjTyMsY8u6CRo+yHARhKcujvXjx/28mjnGp6+QWgc/nqg21ARF/p93UlOsBYlZM5OcnJ9llNLgnc6NEn1SQBOmyh7xcc6Ln4FASTCopG89kI1wO6fUrQAF1BhbTFp9UccT4VSNqogvMIWRVnaoA0ULj9/ok56idcrhnga6pzB9ySkayy6ptEFLhqdvuAj6NOD0/hDUm3RLjCe3bHdIVap4lDTu7781DVdeSfT5IjAtkyVLVIRGVyLrAi3qrXCj78lW4c2R1KrlGsCCbxHVUZ8k5OgvFU3CmSyJiRJj4ledcQxXe1n1H0xJDABIc3wtDXEwDJMDl56qXjPampi3FrCWYZtpGtQjX0QQfPkLLX0Wlli98uzD1Gov2IpcV2dfXJy0320gtYz/wAtr/lHqjqXDqbawo4khgqNylwcSzOQcri4iASLGdr81a0OIva4HYgQIvyt1QX9RjVospQABUk1LCZGXK0HYi9xvJV6GaTmkLjClyUnG+ADDNq0aha5+cZHNIIylvg/ja6oeynCaLsS78TmFOkMzg0SXQ5rYO4EE3ANwBaZV9jcB3uGp15LnPp+K4DwKcNkNm4sTYW8oWZrOcHF8znHitycCI9wMhPXDkvkvus2OMvKNj2WwzaddzmXYHm4v4b5JtoZBnSy9H4NiGtJGgOYDnJMgenPay8m4RxNrW95l/Lp0kzHrPl6rYUuMd6xr6YtBBj2jpe3ohfBRctrNljeM0pYKzGVJcBcXG0/H3FZer2xaaFZjWgtbVkA/laHOBDf9Og9DCq+LcVs3MbNvPU3j4ekrEDFGHxoXk+aS4b+SXkbtGr4V2imniKL5NN0kAG7agaCHNkETYjS/TVC4OoajgHHwi/mPoqHB4yG1Dp4h/1j6qyq8TbToOIs4eEDa+hHK2oCmUPCFuybF47valQbNNOOk5h8oUL6LmOg+fQhVfBqrj3rnfmy/Va6vgxVwzKrfaZZ3l1+9l01tdA9MpalcQbAwc2nI5t/Ja+m8E2u28HpsfdCyNejFxy98q94E/NRF5y+H3WHwhVNRH22XNPLlxLhxiBOnLRNp1730UYUgoQfuFRLtWFtfZNcVEXXSJ2QMbHgka9P7yTqomMJMe9EYqgxkQ6T9/BcTZJSglOxD0zDC11I6lKW+wkyJmKtEffpuuikUbh8EN1LXZbTyQuYxUgSm4AaJLhpnmkuO4KzDNBPkn4modgoxTLSCJhGspWhWW6CfuK6nSJOitsJhoXWADZOL7hDKW7giMNoY0RZVHajEnuhTBjPYn+3eD1VrSKx/aHiGao4zZth5BM0mLfkt+Clrsvp46XbK3FY5rAGgRsBsBoF1pJYDpy5mbkgbKnwoNWtzHw8gtG9skgflC2pcK2YFU0g3hborMYfaZSqVRY5XQx7hroR9FkOMcTfiKdCiSXEGpUcTezjA18j71tfwznU6WIbGWmypTqXuAWuLXC3m0g2IJBssjwGmypWa0EHw059zTHpPwKTjf8A6+C23SA+JU3gMaHQ7I1sDUXMTFrkqn4jQezwkSQATGlzA8lra1AVMaeWZ3ubYe5o+KqMVRdV/EVGgluUhpvcscHW5wE6M7dsZHI4LagCnTLKbARIa0BxGgzc/KY807C8SqUHFjXODTDgJMdD8wrbhQZTrtFZs07NeOVOswOB6EEzPkiO1nZE4Z1C+dj3VGU6loeyGPpm2hlzgeoOylTV0wGVvEeNF7bnNYCCdOeXpMlVmGfLfU/RcwdDOagj2Gk+7VLhjZb6n6I6SQARhsMXvLBclw/6j90LxQkVO6/0G/KVZcMqBjatU/lkjqZgKioOL6hcdXEknzKmK5bOvkuqNPLRzDm37+a13ZGtnp1KZ3HyusrUaBQIBmSPgrbsZjMtYDY2Kr5FcWwY9j6+EPiaR7Ez0hEdnngFzWumfFpEflPnNld9oeGGmc+U+LwujWHNlpE6/WIWZ4RVbSxIZMh7csxFyQ4SL8gLc1Xkt0GPxcTRrmU49FN7XRR+aewLKZsJUyJ1ON1xlSJspagUWVSiJv4HMent5rjGqZjx6FQyUvITREhSNdCibUAXHOugJSthdPGDcwiA4G0qoqOhdp1iNELiHRcd0uIZmMMff6LqGmRYFSiNiLQRoQbgjzCnYydFjezXFHB2Q3afc08+g/lbOlU6X3VnJFwdFucdrGHVMcnvCYgFs5icX3dNzuQt5mwXnnGa5JDRvb139y13aTEwxrBv4j8h9Vju77yp0C19HCobvk89r8m7LXwG8GwuVsxEaK5qYVzMI+qBq4Cffb3x7lncT2hpU/CDMclouF8dwuLwrqJq9y5viEkQ6JO9p2jyPRPy7quuCljjb5LjsbhHVcPUoukMrU3tDyLAuBAd6EzC8x4Q44XFVGVZaabnMdGzmS0/GVoeFdoKuGrd+4PZRDTDSDkLRAbrYuNrjc8lhsXWqV3vqEOLnvc95ifE45jfQeqnDjfuvpljtJItavGnOqPFMwXyHOt4WnX/AJHRF8I4wDXp0mj/AAwQ3zDvC/1M/JZ+lgjHtBvQXPq7T3I2g1tM+Fsnab+vIJslFKkW8ejnPl8GlcGVMTVME0ng05GkNptZTPQh7QfWEbialSrgIe0/5WvSe0+E5aT5pOHhJygOLTdZqpijm8WxiNSYtaBooGY1zXh7DkcCYIdDhlg+e4876pUY88j56NJd8h/CcAXVsU0f6KpHXU2VbwukQxziPZBPwsth2JxIr4rPDRULXd4wDKwjKBnaJgXIDmiBcFoiQ0DG8M7ugBF6tQMbzytOd0e5o/5Lt9S2v9DOljcXRluK1S2m2kN4J9BA+aiwTS225Wzrf05c7x98A4iS0s9kxMAh22koBvYWsD7TPeflC5arE1SkM/D5Irorq75aG8tVf9j+G1J75rWua3UExbePem0ux7rBz4/2j6lW2G7LtawszvIOozEfAKvk1OOqTJjpps2uD7SYWrTLKz2NLbAPc3fWIOxP3CwXHmYXMH0Hk1Q5rgLmbzlsNesqcdlGizXkDyBTeH9lW0X58znG+sJXr40uxv4fJfKLskFOC5C5KzjSOl6ie699lI8KCoESFSJQ6VK2fNCtTmvIUNBxdh1KBoukoVldOFW8oaJughtEuEjUc1GHEGCpG4iQm1H80IxKVWMOIjmkmApKQ6RieG18jwea2eAxkkD7jb0Xn1R8BWHD+1AbBF8vvgLQzYXPlF+U47XFnoRH7poHNObe+s36eK/1QnEK+Sm4+75KjBbpbTOyzUIOT8Gb4/ipc93WB5CwVMMM91J+QhpDcxJncgAepPwRONdPqVCziQovyloe2oMpb1BkGOUr0MY7VSPJOTnLc/JFwjsjRqinTe53fV6sB0iG0mMNWs7Lucoi5/MORRHB8BhcPVFWm38Qw4qnSpF4IOXI5znZRYmcsEjrAmwfGe0ZYCKbGd48OAOVpNNrm5CWEiWEtMWI58lLxDGfhKPDbAlr31yOZzMaAfRpCl7pee/A+DpHreC4/TxUM7xmSrmYxmUkvygCoDmhsXyxvsb2xPE/6cVn3p1mVALNa6WkDYAeyPgsy7tEHYyh3INJtDxMBM5Xl2e5AveB6AXW6w3b5r3HOwCTfLte8DkqU4ZMcVs+xdw6hQlyedcW4BVwzg2s0tLhIncAkSCDBCrHHkLfULc9s+37W4kMphlVgpMDg67cxc9xBabaFqo28awVQOcaIpVDMZS4sBI1jNAurEXOk5I1cedTjaKzD8Nc4F2ZjANc7o9wi+3vQ73UGm9WTranInXRzh016ovAcbfScQ0tcDMg+z8U7EYHDZc9VlSg/XwNDqLg67S0EgDewMWTFw+f6BySlXFfyQcF4iaVQVKc+CYmxLQIMgExIPPdbbh9RuMxlDJ/7dCkHno98OPrOUf8SsXhRSIIZXkkHwvaWgmCBcOcN16f/TTs/wBzhXPcPHUeevhYS0XHUOPuVXWTUIOXnpfyIaUnGwqrqVA9l1YcTp5Sgc6xYu1ZadMiLU4J5TAFNkVQ4JplSi6ZUBXBMYAuwnNauhcciGSkKU3T3mVwssiTAlEjbThJ1IyoXOIkQd4s7YCL7yZ0T2176GCeukconnbXylXfwmRq1X3QpZI+bHsp3XRSum/iI2O+x6crbn9UnYn+3nOvpt9D0XPR5K8fdHepC/P2JS4ptQlNFe4kHW+v6fc80zvzItymxOzTEg8522QLSTfbS89oJ5l+o7IeaSdTNhOsXXVVbp0EeZ8Rd4fvmqrC+2PMLqS9Bj+ljdR9R7thR4W+Q+io+0x/w2/7j8kkliab89FTWfkSMu/X1P1Vbi2/5hv+x3/VySS3jzsezN4e9Yzz+qvf6ku/xMMNhS/+xSSTv8i/YcZ/Au8TvRaDCPPdEzeCkkgyhszNZ01nTfxH5qd64kmS7Rf0v0Ml/L6p+Icfwzv9zP8Aq9JJCvBZzfS/2I30wKLSAJzC8X0O6997Bn/03D/7T/2ckksv/k/yl+4iH1fwh3Fhp5KleuJLHx9Fxkp09AukfJJJGGSs+iQ+/ekkhD8Dai7Tb80klJAst/vquvCSS4lgtQXPl+i5Hy/VJJER5Zz9/kubHzXUlz6A8jo1ULRdJJcjpdjoSSSRUS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4" descr="data:image/jpeg;base64,/9j/4AAQSkZJRgABAQAAAQABAAD/2wCEAAkGBhQSERQUExQWFRUUGBcYGBgYGBccFBgXGBcXFBccFRgXHCYeGBolGhoXHy8gIycpLCwsHB8xNTAqNSYrLCkBCQoKDgwOGg8PGikkHyQsLCwsKSksKSwsLCwsLCwsKSkpLCwsLCwsLCwsLCwpLCksLCwsLCksLCksLCksKSkpLP/AABEIAMIBAwMBIgACEQEDEQH/xAAcAAABBQEBAQAAAAAAAAAAAAAEAAIDBQYBBwj/xAA/EAABAwIEAwUGBQIGAQUBAAABAAIRAyEEEjFBBVFhBhMicYEykaGxwfAUQtHh8QdiIyRScoKyoiUzU8LSFf/EABoBAAIDAQEAAAAAAAAAAAAAAAIDAQQFAAb/xAAtEQACAgEEAQMCBgIDAAAAAAAAAQIRAwQSITFBEyJRMpEUM2FxgaFDwQUjQv/aAAwDAQACEQMRAD8AoeJ8Tbo0z6/VUWIeTqpalKPv1UOyxYRUej00/gEc1NbSRVSnCYQnWJaIMsJ5Zuu5FM1S2QokvDqUuErdYLCjICsjgaPzW4wNEhgzCLT19xWdqZD0vayMt3XO7lTEc0wJCZSaV8gldg2QT6G/uVm9utkFVbJtojtoHhohbTSc1SCmnhq6wdoM4KTDiJT8ieDspsGh9OqpWOUMAKejTBi+qBhxJKeFMiZudloeGsGkQq3C0f7vRXWDwcapcmPggxlMAyk7DBxT2U+qlAPRDGVBM4WCLpMpgC2gUT6LidyntY4JidgtE4ZII5g/JeZ9u+DZTmG/vXpjegQnE+CMrtIcIcREp0OHwBx5PnDG4cSVX1KPJeh9sOxNTDOuJa7QjQj6HosiOFPe6GtMrZx5VRWniafBREJOajMXhi0wQhyyytJ2V3GhuVJca1Jw5qSDpckuSuLqONzi3T981AGqTFOuQnMasdcI9FNA723THMU7wuNCOxDRA2mjMLRzKFtIzZWuCpXHTkgnKkSo2FYLDQQthgGveyHflFjqfI7/AMKm4dgcxAGuyvcLhTRMnXkPqsvNLd12OfC5BXjkuNart9KnUbNmu6WGm6rsRgXMNxb4FDHImqZSlBqVoCqUR980K6gFaPok6KKpgnD8pjyKhTDnErHMTX04RZpKN1NM3CXEHhNyoio1NFNFYO0iY2/qrvD4dr2Kqa2CrzD1WhsqGwoobgcLFzqFc06v3/KrGYoTbQo6gJSZssxXAWK6mp1FGyiSn/hyLyhjZDoJpYnaEa1wKqaeqNZSlWoSfwV5wQYKQKmbREIdlMxboiKRIV7Gop8oqSvwxV+HMeMr2hw5ESFSY/sQw3pMa214sfkZ8loGOhVWP4znPd03DXxOHyb16/YsSWNx9yIx+pdRPFP6ldjHYc57AOt+680eYML6B/qNgu+ohjnEu8RzGLQNPfdeBYqlBKdpZJpx+Ds0WnbHYaE6syT+ihovgp9SqrTTsUuhpw6Sd+J6Lqjkjg11ZkOM/e6jNYhT44XmZ6oLISsuPKPRSY99WSpWhQU2Qb6I6k3kplwKo5TYrjB4YwoMHhJKv6GFgKplnQ6ESfhYcxwINwrp1MyCTJP3uhOG0xfpCtG08xA8h1VCbV2JyNvhg5Vm2rlpy8TPstPxKF/GRIYAPi73qGs4uMkylSjfYpMJPFGtEtYG/wAoT/8AsvmZ9LQocQLQq5zoKmMEMbSL0Yig/wBtmV28afsoq3BmESypb0MKkfUKb355n7uj2NdMVuQdieHhurp+AQBAGiY+qU0FMSa7Ak14HvMp7Zi3JQAKcNRAhmF1VzhvOPmqCjUv0G3NG0uIJbRZjI0tCq0dVOcS1UtHFg/sjaZtdRGTREoJlg2qNhCmFSIndB55AjVEUaZOuysKTbESQcwqXP6KEFY7tL2qLnGjRJAkhzx7iGn5q16jihGPC8sqRY8e7RZndzSMD87h7oaf08uahwoyAH79VRYZmUWGnlJnexnYImk6SfEQNdeWvzQeo27Zqx08YR2ofx0d6w5tIIjmCL/NeFcVweV7m/6SR8V7dicVDS5zgGAXOnwm3IC87Ly7tFhczzVa0hrySP389VZ006lz5Kmqxe20ZEMTaiMrUoUDqUrVUjLaBl1GtwwhJTvRGxmxx1MhQU6aJxzJMKNllkRfBvzXIzuM1kVh8OWnmFC3XVWFEWQybB5CcI+Crtj/AL2We0KusG05bqplXksYnfBccMcP2lWlXwGGm+5//PLz8tFT8NZe/Mfwrk05+apz7K+WDsjZTTiyynDFyqyNEpytgpUBvpWKpsVTg72V84IPF4UnqjUqYWy0U8pOapatAgpkFPuyu4tETWQuFPKaiFs4pmVLQoFI2FzJRJmXQU6npFvPf3oihhwQhbDUWwjhsz9ytBhqRMKtwFMNGitcM8kxol1yMdpBVOGohuiGolD8f4h3OHc4a6DzNlZx8IQ4uUkkUvaztHB7mmbaVHAxE2ifW/8AKzWFpgTeQdJsTM6aa+e291XtxNySIc6SD/G0SZ19NZ2Ym2sxEf6idNOvONj5FrNnFhWONIt6FYT5Dny3HOP08isVxJrW5nwGtG+3KObuUKlrcRAaSXQ0XjmZix13N58t0NwnhtbiVYMbZjbkn2WN0LnczsB+6mMLByNRVsM4RwqtxTEBoJbRaZcdmjSTsXkWH6SvTuP9kaDsA6gymPA05DEuDucxJ6qw7P8AA6eEoinSEAXJPtOP+p3Mq1ZUkrQxRjtr5PPanUPJO10j5S4nwp1Nxa4QQSPcVVPoQvpLtr2Ip4qagEP3PPZeMdo+ylTDySJbz5Ill2S2SJUVKG5GQOOiy6oHYe6St1ETbN6aYIJcYUUXR1XAyJlCupkWWQmbceezjWTCKptiSo8PTKM7tBJktkRNwrvBGWqpazRaHhFHw3VfK+A8LpssOGUryrljVBhcPA6okNWfKVsGbtihNqNUwauPSrAsDq0oUbRZFVAEO5MTDiAY5ggwqslXWIaqmrThOg/AGZeUCuJSeLLrimmSE8pjIUgCjHmjKdBc2HBDGN3RuHceUff8IcqejVmyWywlRY0HEGbq2wbpbJlUtJ0wfSFa4V5MTtZQuAZcltQpwhuP8K/EYepTBykjwnk4HMJ6SIPRDUOLxiTRd/8AGKjSOhhwd7wQrguurGO7RVlui7PEOJUK9A5a9Fw63hw3AcLEeR5IE48k+FpnqZtyhe9VKg3UdFrBcMA6hoHxCtbolyOtmlyjx/hHZPE4x4lrmU93uaQ0D+0H2j92XsHAuD0sLRFOmI5mPE483Hf6IrvOqidWJ0XSminlyzy9hxrR5ldNSDYyg72lLvJjYBc5tcvsremT1KkysD/UnEMFEiBJmY+ZW0LtbrBf1Lw+akDyn6aqt6m7JGyxjhV0eL1adykiamGErq3NwjYzbVRaZj7lDOqHQ3RtF7T4TqUNiaGU9FkmvF2jlJ8C6La0feqqHYg5laUawIuukgZE7GSQtLwtmWFS8NGY6LTYXDxCp5peBsajC2WNFEtamUmWUuyz2V5Mic6FQ8X7S06NpzPOjW3cdttL81XdpOPvLXtpnKB7Th7RBEwNIt1lecYPE1aOILqQBdOpE5dNtJ81raXQb+Z/YrZNQo8RN7V7RV2OaXAOe6/dAGGtM+1l8RNoHWdhDtBgOLNrUwcuVw1AMg9Y/KdiFR8LxXdPa5xLalWMziRM21O02FoiD5rVVuKUqhyvd4wJBAmpl8hdzZnw352srObBFpwikh2JS2qd3f8AQFUvog8RS1RdKq17czCS06HK5sjWQHgGFBVlZNOLplp00VTxdc73KU+rqU19SZT0U2htYhzh92U7BG6GbRtay6XlwhSyKYcWzpaU+iAJkX25SoKVcjVFClaSb8oQ9DOQqh4QB9/srPCj4qmotO+ytsPYBRK+yb8FXwvijTxDECTJpZABEmH3ygkTYCysMV20w7CBmLiSQQIaRFzmzkFvkQvPcVxJ9PHGpTAfFR4iRDgXHWFZcUOFrv7ypiG03wAQGzpr4hqdloRitseBrwxbthnaXtFiXNc6gctDMA2oGuLriQ2A2ztb5oMSOSz2HxBp5XtfXNV8tkE988kRlYDOUZrTBNt1Yt47g2sqUmd7Uc8ZQ5pcTMHxBrrEidIIUnZ7hdam/vKWHIqHSpi3XaDqGU2AG4m6Y2oq3wQ1GNpf6NxwLEVO4Z3oeKl5zvD3gTbM8MbJiNidpKPbVm26Fo1TbNGaBMC07xN4lOJ2tffdZ8sjbsRsSDqlWydSNkPngaSnMsCpc7aFOPAgfCTN50VdxzACvScw6kWPIorMoH1DFkqXyhqjyeL43gVRtRzYNikvX3U51YElaWsl8A+kjzd9KNP3UFSrLI3uiO95qClQzE21Tv3LGPhgNNsqwoBRnBlpReFokldKSCdmi4LhYaFoaLVU8K0H2Vd0QFlZHzYUnaoLolR8RxIp03PP5QT7tAp6YsgO0mCdVwlZjBLiw5fPUfEKvGnJJ/JXbPMeJ4wZBBl0k63ItBE66b7D1Fj2f4WwlryIJcMxgzoXEjaI+AWEw73VHONyWjMZ5NJc4dFtX45pwrgwmXB4H/JmWfPQfyvZY4qC4MSbuVM0mKw1GqMorMc9o9kOaXi+bxMaZboIJtHvVXwauxuJl7+7eMrSROcFman4HzEHXcWBiy8+p8c/zrcQ4Qc4dUExD7ZzcGBmkxBta69GxGA/GuGLpycjczmWIc1vj8EauMu36JWWDfuXZs6WeOP/AFT6Zytxypg6vd4wl1Jxf3NYkuqFgdLTUy+2IcATEg8wIV1VMj6jQg7gixHVVlPs/h+I4umxzqhp0aQlzHtyua5zntYfDIMOBkHS0DVaDiPCmUMtOnZgaAANgNpm6zdXiW31V35ChKpvGZ51yuPbcKetQQ+YqkiJKnycdVIskG6Rv6JzqIO/30SyZY+e/qisiibIRrH0RFDEFoiTCF7wnrGilzQNNUNBBlKHX9/uVR2l7QmkzuqZl7hczdo0m2529/JV3FuPOH+HTs7Rxizff+b5LPVXABznEkn8x1M7q3jxeWTFWxz8cGQDvqdNNT9PRS9mOyb8a9zpNOi113RJJ1ysHODrt1VXgcK/GYltNgiYHRrRqT5C/U+a9kwdFmHpNpMENaIA35kmNSTJJ5lMzZPRVR7YU5buERcB7P0MJakyHHV5u8+pFh0EK0rieiDqYu4LbKT8XAl36rObcncgaro46oG3+wpqdWT9280M7EgzAsVEKsW5lRYVWWDsU3QGUSD4NVV4epdWT2eG2iiwZKqB8/NNrVYExYIapjJMbArvfSCAYn5Lr4C2jO+n80JIQtAtOiSngmv0MLVbeBv/ACrLhWG3IQWFwxME/JXuGpwruSVKhuKPNg2IpDMpcJQBIT6tCXk8gE+iyDzSW/aMj9RZ4VsdFbYRV2FG6tMM1Upi8iV2GsTnyAY1TGoTjXF2UabszvFlMADeCfIb6pEYuTpFRniWKxQpYrFNAANV1Rg/tLqt/wDxkI/s5FTMyoRILHZYjwvBaY5ZXlvvCDbXBrVsQ8ZhmJExck2nrPyWh4JVoMxFSpWkd3QF7Q5zZJPrpHNp5L2kPpVmPOnJ0Yfj2BdQc9jvaBIPW8g/Jbj+nXa5tKkGBvimdfICOSw/abiH4io6oPzG+trRv5Kv4dxU0T4XEBwh3UWMe8Ikm42Wsrql+h9Bdl2spOrE2mKuaLTLp0EAXt8+Vx2g4do4aXPmen3svNOyfFzUpEgg2nLvlm8DcWj0Nl6hwfFd/QlxzF4mTFtvfofMqtnxqcNpGLLJSv4MrXYq4CD+qvOLUTTeQWxJty9ypXsBMSJPW6wtjhJxZqSakk0MNYHQJmUndXGG7MeEPfVpU2uMNcXg5jyEWkciZsV3jLaeBY0htGuXE5i8T6NbMNHXVWFgl54KksyQ3hHZ6rWbmEBhMZnERaxgC5V/TwuHw7XSM5ykOcdcpsQ0D2bTpfqs9x7toaIDKYAa8NIiIbLTYD0WVq9qMQ+2aJ+M/JNjia5X3ETzJ2n9gfu6bDUYDmFNzgCdXM1Y49S0ieoKyvFMYXvytkkmOZJ0Hmj+0VYsyuBEkZTGsaifUlWHY/gpYRWeIefZn8o5+fyHnazxjTyMsY8u6CRo+yHARhKcujvXjx/28mjnGp6+QWgc/nqg21ARF/p93UlOsBYlZM5OcnJ9llNLgnc6NEn1SQBOmyh7xcc6Ln4FASTCopG89kI1wO6fUrQAF1BhbTFp9UccT4VSNqogvMIWRVnaoA0ULj9/ok56idcrhnga6pzB9ySkayy6ptEFLhqdvuAj6NOD0/hDUm3RLjCe3bHdIVap4lDTu7781DVdeSfT5IjAtkyVLVIRGVyLrAi3qrXCj78lW4c2R1KrlGsCCbxHVUZ8k5OgvFU3CmSyJiRJj4ledcQxXe1n1H0xJDABIc3wtDXEwDJMDl56qXjPampi3FrCWYZtpGtQjX0QQfPkLLX0Wlli98uzD1Gov2IpcV2dfXJy0320gtYz/wAtr/lHqjqXDqbawo4khgqNylwcSzOQcri4iASLGdr81a0OIva4HYgQIvyt1QX9RjVospQABUk1LCZGXK0HYi9xvJV6GaTmkLjClyUnG+ADDNq0aha5+cZHNIIylvg/ja6oeynCaLsS78TmFOkMzg0SXQ5rYO4EE3ANwBaZV9jcB3uGp15LnPp+K4DwKcNkNm4sTYW8oWZrOcHF8znHitycCI9wMhPXDkvkvus2OMvKNj2WwzaddzmXYHm4v4b5JtoZBnSy9H4NiGtJGgOYDnJMgenPay8m4RxNrW95l/Lp0kzHrPl6rYUuMd6xr6YtBBj2jpe3ohfBRctrNljeM0pYKzGVJcBcXG0/H3FZer2xaaFZjWgtbVkA/laHOBDf9Og9DCq+LcVs3MbNvPU3j4ekrEDFGHxoXk+aS4b+SXkbtGr4V2imniKL5NN0kAG7agaCHNkETYjS/TVC4OoajgHHwi/mPoqHB4yG1Dp4h/1j6qyq8TbToOIs4eEDa+hHK2oCmUPCFuybF47valQbNNOOk5h8oUL6LmOg+fQhVfBqrj3rnfmy/Va6vgxVwzKrfaZZ3l1+9l01tdA9MpalcQbAwc2nI5t/Ja+m8E2u28HpsfdCyNejFxy98q94E/NRF5y+H3WHwhVNRH22XNPLlxLhxiBOnLRNp1730UYUgoQfuFRLtWFtfZNcVEXXSJ2QMbHgka9P7yTqomMJMe9EYqgxkQ6T9/BcTZJSglOxD0zDC11I6lKW+wkyJmKtEffpuuikUbh8EN1LXZbTyQuYxUgSm4AaJLhpnmkuO4KzDNBPkn4modgoxTLSCJhGspWhWW6CfuK6nSJOitsJhoXWADZOL7hDKW7giMNoY0RZVHajEnuhTBjPYn+3eD1VrSKx/aHiGao4zZth5BM0mLfkt+Clrsvp46XbK3FY5rAGgRsBsBoF1pJYDpy5mbkgbKnwoNWtzHw8gtG9skgflC2pcK2YFU0g3hborMYfaZSqVRY5XQx7hroR9FkOMcTfiKdCiSXEGpUcTezjA18j71tfwznU6WIbGWmypTqXuAWuLXC3m0g2IJBssjwGmypWa0EHw059zTHpPwKTjf8A6+C23SA+JU3gMaHQ7I1sDUXMTFrkqn4jQezwkSQATGlzA8lra1AVMaeWZ3ubYe5o+KqMVRdV/EVGgluUhpvcscHW5wE6M7dsZHI4LagCnTLKbARIa0BxGgzc/KY807C8SqUHFjXODTDgJMdD8wrbhQZTrtFZs07NeOVOswOB6EEzPkiO1nZE4Z1C+dj3VGU6loeyGPpm2hlzgeoOylTV0wGVvEeNF7bnNYCCdOeXpMlVmGfLfU/RcwdDOagj2Gk+7VLhjZb6n6I6SQARhsMXvLBclw/6j90LxQkVO6/0G/KVZcMqBjatU/lkjqZgKioOL6hcdXEknzKmK5bOvkuqNPLRzDm37+a13ZGtnp1KZ3HyusrUaBQIBmSPgrbsZjMtYDY2Kr5FcWwY9j6+EPiaR7Ez0hEdnngFzWumfFpEflPnNld9oeGGmc+U+LwujWHNlpE6/WIWZ4RVbSxIZMh7csxFyQ4SL8gLc1Xkt0GPxcTRrmU49FN7XRR+aewLKZsJUyJ1ON1xlSJspagUWVSiJv4HMent5rjGqZjx6FQyUvITREhSNdCibUAXHOugJSthdPGDcwiA4G0qoqOhdp1iNELiHRcd0uIZmMMff6LqGmRYFSiNiLQRoQbgjzCnYydFjezXFHB2Q3afc08+g/lbOlU6X3VnJFwdFucdrGHVMcnvCYgFs5icX3dNzuQt5mwXnnGa5JDRvb139y13aTEwxrBv4j8h9Vju77yp0C19HCobvk89r8m7LXwG8GwuVsxEaK5qYVzMI+qBq4Cffb3x7lncT2hpU/CDMclouF8dwuLwrqJq9y5viEkQ6JO9p2jyPRPy7quuCljjb5LjsbhHVcPUoukMrU3tDyLAuBAd6EzC8x4Q44XFVGVZaabnMdGzmS0/GVoeFdoKuGrd+4PZRDTDSDkLRAbrYuNrjc8lhsXWqV3vqEOLnvc95ifE45jfQeqnDjfuvpljtJItavGnOqPFMwXyHOt4WnX/AJHRF8I4wDXp0mj/AAwQ3zDvC/1M/JZ+lgjHtBvQXPq7T3I2g1tM+Fsnab+vIJslFKkW8ejnPl8GlcGVMTVME0ng05GkNptZTPQh7QfWEbialSrgIe0/5WvSe0+E5aT5pOHhJygOLTdZqpijm8WxiNSYtaBooGY1zXh7DkcCYIdDhlg+e4876pUY88j56NJd8h/CcAXVsU0f6KpHXU2VbwukQxziPZBPwsth2JxIr4rPDRULXd4wDKwjKBnaJgXIDmiBcFoiQ0DG8M7ugBF6tQMbzytOd0e5o/5Lt9S2v9DOljcXRluK1S2m2kN4J9BA+aiwTS225Wzrf05c7x98A4iS0s9kxMAh22koBvYWsD7TPeflC5arE1SkM/D5Irorq75aG8tVf9j+G1J75rWua3UExbePem0ux7rBz4/2j6lW2G7LtawszvIOozEfAKvk1OOqTJjpps2uD7SYWrTLKz2NLbAPc3fWIOxP3CwXHmYXMH0Hk1Q5rgLmbzlsNesqcdlGizXkDyBTeH9lW0X58znG+sJXr40uxv4fJfKLskFOC5C5KzjSOl6ie699lI8KCoESFSJQ6VK2fNCtTmvIUNBxdh1KBoukoVldOFW8oaJughtEuEjUc1GHEGCpG4iQm1H80IxKVWMOIjmkmApKQ6RieG18jwea2eAxkkD7jb0Xn1R8BWHD+1AbBF8vvgLQzYXPlF+U47XFnoRH7poHNObe+s36eK/1QnEK+Sm4+75KjBbpbTOyzUIOT8Gb4/ipc93WB5CwVMMM91J+QhpDcxJncgAepPwRONdPqVCziQovyloe2oMpb1BkGOUr0MY7VSPJOTnLc/JFwjsjRqinTe53fV6sB0iG0mMNWs7Lucoi5/MORRHB8BhcPVFWm38Qw4qnSpF4IOXI5znZRYmcsEjrAmwfGe0ZYCKbGd48OAOVpNNrm5CWEiWEtMWI58lLxDGfhKPDbAlr31yOZzMaAfRpCl7pee/A+DpHreC4/TxUM7xmSrmYxmUkvygCoDmhsXyxvsb2xPE/6cVn3p1mVALNa6WkDYAeyPgsy7tEHYyh3INJtDxMBM5Xl2e5AveB6AXW6w3b5r3HOwCTfLte8DkqU4ZMcVs+xdw6hQlyedcW4BVwzg2s0tLhIncAkSCDBCrHHkLfULc9s+37W4kMphlVgpMDg67cxc9xBabaFqo28awVQOcaIpVDMZS4sBI1jNAurEXOk5I1cedTjaKzD8Nc4F2ZjANc7o9wi+3vQ73UGm9WTranInXRzh016ovAcbfScQ0tcDMg+z8U7EYHDZc9VlSg/XwNDqLg67S0EgDewMWTFw+f6BySlXFfyQcF4iaVQVKc+CYmxLQIMgExIPPdbbh9RuMxlDJ/7dCkHno98OPrOUf8SsXhRSIIZXkkHwvaWgmCBcOcN16f/TTs/wBzhXPcPHUeevhYS0XHUOPuVXWTUIOXnpfyIaUnGwqrqVA9l1YcTp5Sgc6xYu1ZadMiLU4J5TAFNkVQ4JplSi6ZUBXBMYAuwnNauhcciGSkKU3T3mVwssiTAlEjbThJ1IyoXOIkQd4s7YCL7yZ0T2176GCeukconnbXylXfwmRq1X3QpZI+bHsp3XRSum/iI2O+x6crbn9UnYn+3nOvpt9D0XPR5K8fdHepC/P2JS4ptQlNFe4kHW+v6fc80zvzItymxOzTEg8522QLSTfbS89oJ5l+o7IeaSdTNhOsXXVVbp0EeZ8Rd4fvmqrC+2PMLqS9Bj+ljdR9R7thR4W+Q+io+0x/w2/7j8kkliab89FTWfkSMu/X1P1Vbi2/5hv+x3/VySS3jzsezN4e9Yzz+qvf6ku/xMMNhS/+xSSTv8i/YcZ/Au8TvRaDCPPdEzeCkkgyhszNZ01nTfxH5qd64kmS7Rf0v0Ml/L6p+Icfwzv9zP8Aq9JJCvBZzfS/2I30wKLSAJzC8X0O6997Bn/03D/7T/2ckksv/k/yl+4iH1fwh3Fhp5KleuJLHx9Fxkp09AukfJJJGGSs+iQ+/ekkhD8Dai7Tb80klJAst/vquvCSS4lgtQXPl+i5Hy/VJJER5Zz9/kubHzXUlz6A8jo1ULRdJJcjpdjoSSSRUS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78" name="Picture 6" descr="http://www.dibujosbiblicos.net/data/media/89/moises_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60338"/>
            <a:ext cx="3071664" cy="2836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27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91533" y="3789040"/>
            <a:ext cx="5544492" cy="2808312"/>
          </a:xfrm>
        </p:spPr>
        <p:txBody>
          <a:bodyPr>
            <a:noAutofit/>
          </a:bodyPr>
          <a:lstStyle/>
          <a:p>
            <a:pPr marL="0" indent="0" algn="ctr">
              <a:buNone/>
            </a:pPr>
            <a:r>
              <a:rPr lang="es-CO" sz="2400" b="1" dirty="0" smtClean="0"/>
              <a:t>Allí están dice Moisés en </a:t>
            </a:r>
            <a:r>
              <a:rPr lang="es-CO" sz="2400" b="1" dirty="0"/>
              <a:t>D</a:t>
            </a:r>
            <a:r>
              <a:rPr lang="es-CO" sz="2400" b="1" dirty="0" smtClean="0"/>
              <a:t>euteronomio después de haber transcurrido más de cuarenta años en el desierto, y de haber escrito Éxodo, Levítico y </a:t>
            </a:r>
            <a:r>
              <a:rPr lang="es-CO" sz="2400" b="1" dirty="0"/>
              <a:t>N</a:t>
            </a:r>
            <a:r>
              <a:rPr lang="es-CO" sz="2400" b="1" dirty="0" smtClean="0"/>
              <a:t>úmeros. </a:t>
            </a:r>
            <a:r>
              <a:rPr lang="es-CO" sz="2400" dirty="0" smtClean="0"/>
              <a:t>Aún </a:t>
            </a:r>
            <a:r>
              <a:rPr lang="es-CO" sz="2400" dirty="0"/>
              <a:t>estaban en el arca </a:t>
            </a:r>
            <a:r>
              <a:rPr lang="es-CO" sz="2400" dirty="0" smtClean="0"/>
              <a:t>825 años </a:t>
            </a:r>
            <a:r>
              <a:rPr lang="es-CO" sz="2400" dirty="0"/>
              <a:t>más </a:t>
            </a:r>
            <a:r>
              <a:rPr lang="es-CO" sz="2400" dirty="0" smtClean="0"/>
              <a:t>tarde </a:t>
            </a:r>
            <a:r>
              <a:rPr lang="es-CO" sz="2400" dirty="0"/>
              <a:t>durante el reinado de </a:t>
            </a:r>
            <a:r>
              <a:rPr lang="es-CO" sz="2400" dirty="0" smtClean="0"/>
              <a:t>Salomón</a:t>
            </a:r>
          </a:p>
          <a:p>
            <a:pPr marL="0" indent="0" algn="ctr">
              <a:buNone/>
            </a:pPr>
            <a:r>
              <a:rPr lang="es-CO" sz="2400" dirty="0" smtClean="0">
                <a:solidFill>
                  <a:srgbClr val="FF0000"/>
                </a:solidFill>
              </a:rPr>
              <a:t>(</a:t>
            </a:r>
            <a:r>
              <a:rPr lang="es-CO" sz="2400" dirty="0">
                <a:solidFill>
                  <a:srgbClr val="FF0000"/>
                </a:solidFill>
              </a:rPr>
              <a:t>Lea 1Rey.8:1,9</a:t>
            </a:r>
            <a:r>
              <a:rPr lang="es-CO" sz="2400" dirty="0" smtClean="0">
                <a:solidFill>
                  <a:srgbClr val="FF0000"/>
                </a:solidFill>
              </a:rPr>
              <a:t>)</a:t>
            </a:r>
            <a:r>
              <a:rPr lang="es-CO" sz="2400" dirty="0" smtClean="0"/>
              <a:t>.</a:t>
            </a:r>
          </a:p>
        </p:txBody>
      </p:sp>
      <p:sp>
        <p:nvSpPr>
          <p:cNvPr id="2" name="1 Rectángulo"/>
          <p:cNvSpPr/>
          <p:nvPr/>
        </p:nvSpPr>
        <p:spPr>
          <a:xfrm>
            <a:off x="307974" y="332656"/>
            <a:ext cx="5272137" cy="3108543"/>
          </a:xfrm>
          <a:prstGeom prst="rect">
            <a:avLst/>
          </a:prstGeom>
        </p:spPr>
        <p:txBody>
          <a:bodyPr wrap="square">
            <a:spAutoFit/>
          </a:bodyPr>
          <a:lstStyle/>
          <a:p>
            <a:pPr algn="ctr"/>
            <a:r>
              <a:rPr lang="es-CO" sz="2800" dirty="0"/>
              <a:t>Dios se las dio a Moisés al final de los 40 días y 40 noches de estar hablando con Él en el monte Sinaí. Las colocó dentro del arca y esta fue puesta en el Lugar Santísimo del santuario cuando éste fue terminado</a:t>
            </a:r>
            <a:r>
              <a:rPr lang="es-CO" sz="2800" dirty="0" smtClean="0"/>
              <a:t>.</a:t>
            </a:r>
            <a:endParaRPr lang="es-CO" sz="2800" dirty="0"/>
          </a:p>
        </p:txBody>
      </p:sp>
      <p:sp>
        <p:nvSpPr>
          <p:cNvPr id="5" name="AutoShape 2" descr="data:image/jpeg;base64,/9j/4AAQSkZJRgABAQAAAQABAAD/2wCEAAkGBhQSEBUUExIWFBQWFxkUFhgYGRgYGhgZFRUVFRQYFBcXGyYeGBokGhQXHy8gJCcpLCwsFR4xNTAqNSYrLCkBCQoKDgwOGg8PGjAkHyUsLSwsLCwsLCwsLCwsKSwsLCwsLCwqLCwsLCwsLCwsLCwsLCwsLCwsLCwsLCwsLCwsLP/AABEIAKoBKAMBIgACEQEDEQH/xAAcAAACAwEBAQEAAAAAAAAAAAAFBgMEBwIAAQj/xABREAABAgQEAQYJBwgHCAIDAAABAgMABAURBhIhMUEHEyJRYXEUMnKBkaGxwdEjMzRCUpLSFUVic4OTo7IIFiREU4LwFyU1VKKz4fEmY0NVhP/EABoBAAEFAQAAAAAAAAAAAAAAAAUAAQMEBgL/xAA4EQABAwIDBQYFBAIBBQAAAAABAAIDBBEFITESFDJBURNCUnGR8DNhgaHRIiOCsUTx4QYVNHLS/9oADAMBAAIRAxEAPwAfXXHWJZ11vo2yjyQVWhaVXJgC5eA47dcN+N0K8AeJ629j+mN0wgT5+TP+jAmggZIwkjmidVK8PFirTmJ3FbzHq0jpuuHYzEazyLYflnaS2t2XacUVKBUpCVHQ6akQP5SsUs0yaQ0inSriVN5zdpNzdVrA2i92EfMKpvD+qQ5SbDpy+Fp32PbFxTwZVlM3lPd/rSNnkMLyU3KNuGSaRzraV2ShKVJzJvooC9xfQxkEpQkt4mblnMrqUrt0hcFJBKQoHcgWh92i8KW8P6rhNUQrxp+3miZubZ//AGNvNGv4ipEpLSrz4kWFltBVl5tGtuG0ZWjlQYP5qlPup+Ec7tH0CW8P6qabkmmwkqqVgsZgQLxGwxLLUB+UwLmw00B64CPyqVVGRCkoKHX85QmxQAtV8gHUNrRvpwnJ2+iMW/Vo+ELdo+gS3h/VZLUKTLsryrqYvv2EGOJOSllqyoqepBNu7eD7HJihursTCEpfk1pWLEBaW+gSkG9wpN9j5oP45wvLJk1c3LtIWVoAUlCUkXUBuBC3aLwhLeH9VnrjkuLj8p34bRXW7L3/AOJXPXaJ/wAku0OXccdlZeZQ4sKBcSFFN+Cb7CNRw5SJSZlGXzJMJLiAsgNo0v5oQp4vCEt4f1WTtzDV7JqOpNgTwghV6Y5LoC3J8AHUHv8AdBmuuXM0hqnygZaK2i4UJCh0dx26wpYFw45WJoF1f9klciFJ+2QNE26iBqeEPu8XhCbt39VB/WK20/fzad8XGnHnUFaZsKA109Y740jEMxTJJ6XYclWAXlZQebRZKRoFKNtdbCKuPMDJDKn5NCW1pT020gJQtA1JyjQKG9+IFoW7xeEJu3f1WUrxAQSPCuMQKxMoXtMjvtE1IrH5MZWtUozMpdIUlTqQbD9G+0bpQ6HKTEs08ZOXSXEBZAbRpcXttC3aPoE/bv6rBhixw6eEA8NtzFV6vqCjd0X46Q/4txClqYmZZqmypQ2ebC8iQrpIBJ79YHchNJaemJsPNIcyhNgpIUBqb2vD7tH0CQnf1SmjGjyU2S+LHfSIVYyfJ+f9UbfyhLlabKc+mQl3DziUZS2geNfXbsjMJzlUacbUgUmXQVi2YJSCm/G9obd4vCE3bP6pZdxU8NOd29Ecy2L30nou+qDvIxT23asUOtpcHNrOVYChcC4NjpGm8rmH5dqluLbl2kLCkWUlCUnVWuoEI08fQJzO/qsUfxvMG4KxbbQRDK4pfBslYGtzp1xpXIBR2XmpoustuEOJtnSFW6Ou8WuXmjsMSkuppltsl0glCQkkZb2Nt4W7x9AkJ39VnTuJ30+M8OAjg4seULF4+YXh95FcAy80yubmUB05yhtCvFTl3JGxv7oYeUzEEvSQyGZGXUpzMTdtNglNgdh2wt2j6BP27+qyaWrClEf2kJv1iDCJR0i5fFu6NaordNnpNp5yXlUF1GYps2CknQi+hBjH8eN+DTC5VhwKbKhzZBzWSvQJJ4kQ/YReEJbw/qozPIbP0sX9cWGq2lWhnNOvKbeyNjwpycSMvLt/2dDi1ISpanAFkqKQTYq2F+AhRkMZsuVREoZCWLDi1NpVzaQRlKhc6a6iGNPH4QlvD+qF0SjCZ+aqAv1bkeYRexBgp+WlXHxN5i2nNlsdbdsO+IsEsc0p6XQmXebBWlTaQm+UXKVgaEECBmKJ1TtDW4frshVuq4N4TqWK17ZpCd9tUjUSeEwwh2xTca36xubx6BmCpz+xNoNiNRbvMfIzj2WkcB1RxriWNJ6BWcYzZ8GeSVJvmQCBqRZQhQnz8mYcccsHwZ4hCUjOi54+MLawnTTWZBA3/wBWg3h7h2ZPz/CE1dw8D5LceQr/AIO35a/bEPKNit6XnG2mWWXLtc4S6kE+OU2SbQncnvKZ+T5JMuuVccKSTdJA3PbH2uYn/KE2HuZU0lLXN2UbknNmvpBFUckSbxtVHLAOssp26KEm3pGkLGGE/wDyKXuSVFZKlE3zE3Kjr2wakyB6YDy0q7L1VubSyXEIVeydOvr74cghOt2xTUjLybzyQFFCCQFbHYa9msZajHcwR4siL8co09UMU1yhqfbU2ulurbULKSVJsR3QHQmUO1A7fqxzZJKc/L5KrT+klWZ0LJTtdZvoBwj9CTQ+TV5J9hjB5rB80maYmGpUhDbpdDQOqU3ulN40leMptaSkUx4FQtfMmwuNzDBOQUocjeJFtzTsg4olKszrAOuXU50g8E2F7RoeN/ov7Vr/ALgjMaRhOdkqk1N+DKdCEKSUJIB6V+J04w5VOsTc2hLP5PdautCipSkkAJVc7QrrlDOXc/7sT5SfdDfgD/hkr+pTALlaw47NyKW2U3UCIrYdxPNSsoywqmvKLaAgqCk2NuzeFdOhOK5zm5ao9swvXq0EG+Q2SSijtKAAU4palHrsogeoQCrVHfmZKaJZLa3nVOJQdSAbdXdHeCcTzFPkW5ZUg6st36QUkA3N/fDpKtypYQnpuoIWzLlxtBQUqBGliCRqeuNd5rO1lWPGTlUO8WIjDsXz1QmXi+zzzIKk5W83BNr3t3Q3s8q7iEJC6e8SAASFJ1I3MJMstx0nJLKavo08toDqCFWEfoHBf/D5b9Sj2RhGKqc7MsrVzZStx5x3LxAWbgQ8UPlUVLyzTKpF1RbQlBIUkDQW4wk6B4sWBUZ6/wDiA/wkxY/o/n+1Tvcj2wJqE6Zh+YfLZbLq8wSdbAICdbcdIrcnmJVUt99apdTqXbDokAixvxh0lrvKfiRcjJB1CG1nnEos4Lp1vrGPVXlVemGVsqYlglwZSUpFx2jSHCr8rctMt83MUxbqLhWVZSRmGxgBMYtpRQoJooSoggHo6E7GGzSVHkQP++T+rX7I1TlnP+6HfKb/AJowei1F6SmUTTAAcTcZT4pCtwfNGkDlzaeZLU5IKWFCywkgoPZZWsJJS/0cfmZv9Yn+WLP9Ir6FL/rj/JAym8ssjJtqRJ01bQUcxF0gFVrAqtrtCLjbHj9UcQXQG20aIbTcgEnVRv8AWtpDJLX+QM/7q/ar90Ln9IdwpXKkAeI5v3phSwRjaYpRWGm0utOEKUlV7i3FJGx1hyqnKrIzgSJqluO5dRfKbXte20OkheFeRxybk2ZgTZQHU5wm21yRaFjGOH1SM0iXWvnClaFZ+8iwMaK3yu5GUtSUgWgkZUhw9BI7k6wpVmQM5zjjpu64orNtgfspvwEOAkv0FIH5JvyE/wAoj8+0FQ/LsoOp9y4/aLhpw7ykzks2hp+V59CEhKVNmyrJFhmvptE7GKJTwgTKKK5z98wX0AbnQka767wyS06sfRnv1S/5DCNVlf8Ax3/+YfyxK5WpyeBbLXgrKrBZJJcy31AI6Oux7DFjHEslFJfQgABLZAHAADQCFa4yCYFZVg9i8kycosb36zrHotYDUjwNjMRoo20PXHoy0h/df5laC9mN8giuIZHwhh1nNkJIN9wCk3At2wjJw1O65ebIvbxh5rxpYls6bC4OnStvbvjp2VUU2CbG+9hr1XhR1j4btCY07JRtFZqmgz97Dm7+UInRSaiB9S3eI0RFFN7nU72tt/rqiVFFsTdOh3uduO0THFJr2FlwKSIXss3eRUW05lFtKb2zEgDXaLUq/VFdJBaI6wRaCmKmHVqQ3LoLoT8o6lPTsBqi4O0C5XEUvmtMy62iNPkyq9+1Ggi9FVSyNuCL9FVfHA05+qtJqVXTr8n6olFfrKbat690FKeWV2LM+2pR2bmPk7dnRveCkxRJtoHNLlwK1zNELA7rnQQzp6kDS4+SdrKZ3NLreK63wLfoFolRjKuW3a9Ai7KzraSW1LCSfqqJBHXEjkknL0V9vjcIqOxGZuRCsijidoUPON64PrNegRyMcVw/WZ9AEWJgJaQVr0A43PGKpmmTrnI9MOMQnOjU+5RDUr6vGNc4lr0CPf1orZ+s16okTOtcVpPeVey0WpepMgEc6n1n3Q+/VHhXBpIOqFOYkrX2m/NYxUVX6ufs+gQadn2ODyR6R7or+Hs2Pyw9Jht/qPCuhRwnQoSanVVfY9UfUirK2CPVBVNeYQNVg9xMSSdaaUQrMQFdpjrfqjwpzRRjmgjkhVupHpEeVR6qeLf3hDfL1iXF/lB23KvhH1VTYto8jzZvhC32o8Kh3aMc0lLw9VLa83r1KEQqw9Uf0OrxhGgN1tgaKmUnzf8AiODimWTs4Ce7/wAQxrqjwpbtGeaQFYUqVj0U27xEacIVBX1E99xDs/ihm3z3EHo31iGTxe1mugqNtDe9r90Lfqnwrvc2dUnLwTUP8NJ7iDEIwRPEkc2POY0VisMLuS8UdmsWTWJfT+0Dv6Xwh99qPCuN2jGV1li8Ezl7FKR/mHoj5/Uab3AbuOpQjS116XKz8oBbiQbd+0fXa7KhFucQO0Db1Q2/VHhXQpojzWcowzO8Ob7goRIqgTw+xfyhDsK/LpSRziSevKAfZFRqvS6lhJcubcBv3/GFv1R4V3ucXVLbdGqIvbJ94aRKmSqYF7It16eaG1NQlyoHN7QPVEyajLg/OI1/SVb0Wh9+qPCud2iHNKbKarwyad0Tpnqsn/D6r6Q1oqUoFZi4L9hVb2Rw9U5S90Ppvxve3m03ht+qPCuewh6pe/LlZTxbHVtEdQq1YmGVNLyFtQINre2DZqrKQfl2zfhcn2jSIZKuM5w2FhRV0RqbEnhDmunA0Um5xcio8IUvmmGW3UHMkm/Vqb+ePQSclA3Y5tEm51J9Ueigx+2S7qVNIywAHRGmqe6DdHNgDbfbtiz4C8LHogne23riOVV0jvl4a6jvid+ZVl0OvWdfVELrLhu10XIl3QrVXHXuiRxhWmgtfzmIpSbUrcj4+aIqtUUNsLUFKCgk26rnQa98ctbtGwT530QigYmS1NzK3UKsVBrOm2VIava4GvHhDS3OSU6kp+TcHHMMv81jCVhtghCSrxldJXHU7w5s0dp23ONJXbrF7d0Ty4O2oeJA4h2mX+l1UUjY23JQqoclUk6cyAprtbI94MBVcnE7LEqlJzuBKs3rOW8aCzhBPjNvPN9SQvofdiGalpxm5u3MDgkDmiPOSQYg3XFaa5Y7aHz9hBy2N5ssvn36s2k+ES/Pp61BKv8At6wtvVgJNywppZ+xmA/642P+uYb+kMuNeT8p/LHa6zITSflFNKHU6Ak+hUcf90qGC9RD6f7KtNbLGf0rEJqrvvBDKXlrK1ABKsp4jLYjthmbwvWEbJUf8zUd4yk5dqcS5KtIyNBCjksElznBcXGm1odmcbPr2kv4qPhFmoq6osY6lYCCLm/+wpC2aX9Ry8v+bpTYla4jZCvOWYutz1fAtzQ8/M/CHBitTa9pD+Mj4RbTMTn/ACQ/fI+EQisxblEPf8lSkh8Tj9lncx+XF7tf9n4QOfw9WF7tq9LUabMVWbRvI/xUfCBsxjR9G8if3qPhHJrMV5xN9/yU0UD7foJ+yzKcwLU8ilLbIAFz0kH2RNScK1QMoU0DkKbpsUbdytYa6zymLLLiPBCnMki5cSbX7hE+GcbO+CsoTKZglAAPOJF7X4ERMKvEeyLuzG1fTL/6Vl1POLA35oExT62jZCvSzF9mbrydmvTzPwhtl8QzS9pH+Mj4RfRMzh/uIH7ZHwiMVmLcoh7/AJKjJD4nH7JAmHq6vdr0cz8IHPUasr3aV6WY016fnE7yP8ZHwga/iyYRvIn96j4RyazFTrEPf8l3FA7uOP2WavYHqq92z95v3RWo+E6ld0MggpXlXqgdK1+PYY0CY5TFo3kiP2qfhAjCeOHc0wRLZ+cez6LSLXSBbUdkSsq8SLHF0Yvlb1z7yuPpqgAA3z8lQZpFaRshXpZ98X2Xa8jZv08z8IbJfE80vaQ/jI+EEGp6cV/cf4yPhEYq8W5RD3/JUpYT3nH7JHenK8oatf8AZ+EDn6bWl7tHzFkRpjk3OJH0H0PI+ED5jEsyjeRP71HwhGrxY6xD3/JKKE9xx+yzN3B1WXu0r7zXuignBVRRNJQE2eU2pY1T4oIB124iNHf5RnUbyRH7VHwgG3yhuOVFDgltQytGTOOKgb3tbhEsNViLnHbjAyPTW3/srhpqkM52+iHNUCso2So+dqL7IrqNmz/B+ENbGLphfiyN/wBsge6CLFTnFbSP8ZHwiEVmLX+EPf8AJVpYXjjJ+yS1T1eItzQ/g/CKL8rW17s+gsxpKpicA+hD98j4RSmK9NI3kf4qPhDurcWGsQ9/yUMUOf6XH7fhZm/hWrL3aV95qKLmEZ9hbTrycqQ6gXJSdVHTxY0eZx88jeRP71HwhdxBjtU1zTPg/NjnkKJKwrxTpoI7iqsQc+0sYDeZ9uKINp6gN52+ivTEsoZipy6ddAN+u8eiwtep6v8AXoj0KI5GyuSGxzRGlvJuQLmwttHx8pubZ9OyI5dsXuVajfKR74tG9zlWn/N74TgoW5Ko263spwBQ69ICYrcTkbYSonnVZVcbBPSB9MMLrTxt9HPfeFWeWXJ45spDScvR2z319UTU7LvViJoe8I5R2NoP1ap+CSTz9sxbQVAdvDzQNo7W0TYjxdJSxTLTnivIObiAnbpcdYPQtuucRkzslXAXLE6JeYenltqbR82kWDpUdkJTxFjvHyV/pAtvLyvSxbQTYKSoq85vaB6OSSnTSwqTqaC2TcoURca7J29YgXj3ADyHGWJaXBYSModSQStX1lOa6GLh0WfjBLrtFytCqc8FJC0KulQzA9YPVCJWMpJJSDx1AvDAmV5iXbaJuUIAPeBCpVF5jlG6iEj0wGlI2lvaRobBtuHJdsKySR3+UcSv/qA90PVIGogHiFKUyuVKRlugA6dYg3SNxEcB27k65qhFwPTpRyYt1PGclLKyPzTTah9Uq19EJuNK85J05x1rRZ6CT9nN9aMn5OuT5VYccU5MZAjU36S1EnhfhBqPRZis41vS8Ty00D4PMNukbhKtR5oV60d4x7FdAco8+G23gopAcSpJtudlDr0jVBPF6WbdIspaApXeRrFepGSK4Q8F2yk+t7K7oPYR+jteT7zAGubK7oPYR+Ya8n3mKMZy+q09VqPJaDRztDG7VGmUAuuobHWpQHthWlHSltSki6kpKgOsgaCMElXzUanlnppTSVrIUpRNgATZIGw6oKQ6LE1/Gv0i7ieVf6LUy04rqSoGFusjeMh5QcKSkhzZk54vKJspN+kkWuFAo0tDjgirOzFPCniVFKigKPEDaOKgZXU+GPAeGqjWIr4MPz36z3RPV4gwXu75fugc3mtjP3PqtKpB2hsp88jNzedOewOW4vY7aQp0c2IjOsYYYqEvU/DW2lTDYUFpIJCdNkKAN7CCMCx2JarcKvW2GRZ15DZOwUoA+iFepzCVpzJUFA7EG4jIGMEzk4qYmp3OkWUtIC0lS1E9FCAToAPZF3kvk5lCnw4lxLQFrLv41+F+yOphcKCgOy8CyM1njC9Sfpyf1aoYazxhepH01PkKgY34nqtvIP2PqP7WlUg7RWx/yhP01tAZYzFf/wCQ3yp7AOJi1SOEC+UaplsNp8KWwlQ1SlAWFd90m0XoNFl8SGqFU7HVQfl+eVWJFhWp5lSUhQ7FabxRwvyoTczMBh5AeBJHOJFgP0rDS0Kb6JdStJh1a/JQn2gQcwlNPiaZQlTvNFXSuGrEWO5TraLDwLITTX2xZNlZG/XCa8j5Vvy09nHrhyrXH2dUJr6iHWyN849sBpCbrdj/AMY3Tah1QUU2OW+/ZHyJ8irFLlhn2tvHyBkeQQCRFGA0Fatm/WBvErrzZFgg3PWkm0BkMPA9FV+y+gEWAw6d1A/5iIUl9oFRsaMlZ5uwJUpIFjug6Qt4dTmu5xcUVH2e6LmJiUy1s3ScPNjpE6nX3RPRZewA6gBF2mbldXqVoDnO6JqpDO0JFRq1NqlT8Fel3VG/Nh5s6gp0NwB4txvD9KOobbK3FBKEjUnQW43MZPUeTibD7kzS3kzDbmbpNrstIWbkGDkTbBA695JVbEeCaWh8tS1UyuA2yqSpSb9XOA2g3hHDk9LvBTr5clspy5VhSV3207IUMQcn6pCT5yczCYcV8mlIukDiXFcFX4Q38mnOpp55y+QqJbB3t2dSY6lNmqOhbeUK9Wn94WJWXLswADbIOc840gxWX94H0C2RbmYgqVoAm+g0t2QDlORK2NSezp2t6qzWpMhjNe6cybXH6QhopG4hUrIJZvwBTfpHTpD6sNdI4Q9NkPUKjGbtf9EzPUVubl1sOi6Vix6x2jtjI57khqci6VyrgKODiVhBIPApOsatUK2JSTdfIzc2kqA6zwF4xemoq1cfcU26s21VdZQ2nqAA0Bg5HosxVmz0RpHJBOPu87OkJRfMpWYLUvrGm0PVRZShAQkWSkZU9w0AjMGqvUKPO80+tXAqQpRUlSVHdN/bGnVB4LQFjZaQodxFxEFToieEFpd80j1zZXdB7CPzDXk+8wBrmyu6D2EfmGvJ95gfHotRU6jyT5IvhCStRslIKj3DUxnolqRWZ3m2mXW31E5lIICbDdRFtf8AzGh09CSkpVqkiyu47xlFV5PlS00X6dPsWCioXcyrSb7WA1HCCsWixNdfb0V/FXJxIUnm3JjnnkLOUEG3SGtlDqtByj1hiYlbyyObbTdAT1WhEqlJn59YE1OslKTfpOWA4EgWsTaHmh0ZmVlA2y4HRclSxsVcf/Ucz6KXDb9pogNYiDBW7vl+6J6xEGCt3fL90DG81s5u79VpVHGojLeUvHM2Z5Uql1Uu0khNhpcH6yusdUajSOEK3KdXaVzgZmmFPTCQDdvokA7AqHjd0EoNFjsR4tUrV/A6JaVMyisIdcCQrID0lHTRNlEjfj1Rc5NcWTEyHWnlFxKEhQWdxc2sTxECqbLUJQUp0zDZTrkIPS7EniYZ8GYglni6zKS3NNNpCgpXjKJNrKiSXhKrUXxRmvlZ4wvUj6anyFQw1njC9SPpqfIVApvxPVbmT4I+n9rSqRwiTFmHJqaSgsTDbKUiyisX9fCOKRwgHyrUpx5tvJOtsWGrTi+bCu0EeMeyL0Giy+JalK1Q5LnSq7s/KuH7PPISfWYJYawpMMPtqDbSmkm6lodSsgW3sN4XafMyjLHNOSEu+5rd7whQKu3xdLRLgWkLRNIWJtlCM1w0lwqKt+hlt64sv0QmlP6x5p1rPGE2ZHyqNSBnT7Ycq3xhNfUA6gnbOn2wFk1W8/ximd9lKbKQs2G99dfdHo9NOJB0WVDiAkW85j0UIxks89EJaccJJHN68CdREry12J6IPYQYESxbCbFkqFrX4ntMdN02XUrorW2eo3FvTvHLmglMBmh9QWpc0htWyRzh8obeqGqkNf8AmFOkozOuLuVAqsCepOkPVIZ2grA3IDoiPBBfrmhXKipz8mltpJUVqF8u4SnU6b6xkspi5+VkvBm0rYJdDqnBmSolPijujTOUDDr7swH2J9looSEhsuBCgU7nU7wgTeNptlZbmky82f8A7Ql0W8pJgszRZOodtPROs8qTzsvKMNuF0hFny4kHOsr0G21rRoEwopYQFABQSLgaC9uEZ9g1qUn5of2UtrQOcORQDeh4o3teHusv7xWqDki+ExlztpKFemLAns074mkmVobQjKgotfS99dTFKZRzj7aOGbOe0J3FoP8AhmTQoBBvp1d8BZ32FkbrnXeG9AqlcCBLnKjKSpPEn6whlpMKtbWhTNwSCVJNr/pDhDVSYmpc2+qrw8DldxnTHZimuNMoLjirWSLXPpjLqTgauywUGGHm83jZVIF+/pRslQxAiSlVzCxcIGiftHgBGP8A9dqzVHlCWW4ABcoa6KUi+lzByPRZis40PrOBKw8rPMSzy1WtmUUk2HDeNLLRTLNJULKS0hKh1EJAIhBk+UOpSExzc4pxwC2ZDupCetN/bGiTs0lxsOJ8VaQsdyheIanREsIA7Q9UkVzZXdB7CPzDXk++ANc2V3Qewj8w15PvMDo9CtTU6jyT3KpBbUFGycpueoW1MZpSuT6lTcwWm6o4XVFRygW1ubi5GsaQ0LsrH6CvZGDUDCj789kSvwclarOKuAnUwVi0WJr+NaVN8gLCdp13z5fjFul4dTIyxYS4XBmUrMbce7uhfm+SybG9XbV19M/GDVBpK5aULbjweVnUc4N9DwvHM/Cp8MH7miBVeIMF7u+X7onq8QYK3d8v3QMZ3lsZu79VpVH3EIOIeT+aeqhfl32krzBTYURmBG3RO8P9H3EZnibDs8irmbYQnoLS4gqWACU7XBO0EoFj8R1Xytck9RefU+8/Lrd3UQUjbS+VI09EFcGScw2p1Lz7bqQgBIRl0N9zYQnNSc/LPuvksZ3QsLu6gj5Q5lZRm01glyVSqkPzOa3zY2IP1+yJJeEqpRG0rQmGs8YXqR9OT+rV7YYazxhepH05P6tXtgUPieq3UnwPqP7C0mkxR5Q5ZwoQtDLC0pHSW6bFPkjjF+kcIpcoeBkz7bazNplyjQc4egeuwuNe2L0Cy+JalY5OozuAuPsqteyAFBI7yBDfgqTBfbU3KyxANy6lS86dN0pUbeqCdFo0y2z4OyKU+BcZl5S4b9fS1MD8PYFRKzja3Z1rnc3RaaUCc2ptoduyLL9EJpuMeaY60d++EyaPyqPLTvtvDnWuMJc0LuN9XOJv6YCyard/4xRx3Pm2SRc2KeHpj0WlO6c3kHSJCeyPRSifYaLPyjNcMOlJzXWfJGn/AKi3Uax8itWQZstk5k2IJ2tE0jMKt82oqsLkWt3iKWJZgq5tspsCcx23TtHLG3eAu2ZkW5rjD8tZKR1i/nOph3kSEoKlKCQBudANNzCxSGdRFnHvOCmOJaQpSl2T0dSBe5Pog1A3NWsQcGMsOQSNU+Sqam3HH5Z9iaClFRyrBPS12gPK0iZpxPhVNUtP6aSAbdoEU6bip6Uk3ZdtK21uLSpTgzJIyG4HdDRO8sUwJOVbaeLjwzeEKWlKs11dAC42tBEDJZG93EpxwhU2piUU81Jtyxvl6IuVAfpWvvFOsO/64wfacV4M2VpSlZSFKCRYAkX0A74Ua7M2Cj1AmBk7rlbLC49lt0EkFEvLcCsuWwSd9/G7oNMziiNUpVbjeB1GT8iMi05jdViPta8YIoYct0kA6b7D1QImIJ+yge8ve5x6qhXUjmwcpHSTsP0hxhxpMJ9WcHM2yFJzJ1/zDTWG+lcIt0uTVLFwOCJ4pw4qep7jKCOc8ZF+KhsD2Rj+EcazVDecQpjxvHbWCkgjYg7xsGKqw7K09bzBs4mxGl/VATDnLNJTSclRYQ24BqooCkqtw1FwYOR6LL1nGswq9Qmq5PZ+b6RARZI0QgHTMey51jU1SHMMIavfIkJJ6yBraFXFPK9nzM01gMoOnOBAznrsANoaipRl2irxi0gqvvfKL37bxDU6IlhAG3dJ1c2V3Qdwj8w15PvMAq5srug9hH5hryfeYHM0K1NTqPJPLHzS7mwyHUbjThGPU3D8lMrUDV1snMbh1OXW54lUbJJqAQSrVIBzDs4xj2IatRVlYYkHg5cgqBNr33AueMFotFia/jRxHIqHBmaqgdH6IB9ioN0jDxkpUsFznDmUrNa29tPVGT0/DM86q8ozMBPDdNvWNI1PD0nMNSWSbJLuYnU3IT9UXjifhU2Gi0miB1eIMFbu+X7onq8QYK3d8v3QMZ3lspu79VpVIOojPeULDIXMuOCqNIUrXmVOZSnsjQqOdoS8XYUo702tUxUiw8bZkWFh6UwSg0WPxHVZdLyyEO5XGvCz/wDW4faBGkYClWkl1Tck7LEoAKlqUpKhfZN+PGBS8I01v6NW0X4Zh7SBDHhOiPMhxa5xEy0pICMpvY3ve3DSO5eEqrQt/dBUFZ4wvUf6an9Wr2wxVnjC7R/pqf1avbAsfE9VuZPgfUf2FpdIha5W6Uh9TAcmUsgAnKo2B03AhlpEInLnLqU5LkJJ6J2F4vQLL4lqVWqmADnYaXPSrbuRPNhCUtrKVi6Cop1USOJj5QKL4LUW2lTDK1pXZQypznQ7L3vFSjYKmHpdDn5NfeJ2c5wC4Ggy5l3FoJ0HCDzU404unvNhK7lxSgQNDqekbxZfohNNxDzTFWuP/qEmoKstBBtZafbDtW+PfCVUEnOi1r5077bwGfxLd/4xR1uZUsWsDr4wOo80ej74O5bppCuFxp7I9FCM2QCXVFabPgAJCkk2AsQb+eB066px9StMuiR2FPjRw5ZoLWpNwkE5wbZjwPnMC6TX2VEalF+kc3ignxtYngjJu5SU8kUcrTI4DzTvSWNBA7lF5QXKelDLAHOuJzFShfKnYZe28HMPuIcAKFJWOsGK/KLybGotJWyQJhsWAOgUn7JPDrgxCNFVxKUu0SPjHEj5pkkJhoKmHVKWcwBK2zbmtuB10ilgpmRnXw3MMlh9Jujm+iheX6qknW8XG6lWpRCWXJEPJbsG1OMB0pt4uRZ4DgI5wPgqaVOeGTLamgFFwhQylSzron7OsW3HJBoml8gFloNXdsLdWnohAxE/eyftqHoB1hzrT28JPPNqmTzh0Qm4HarS0BpHanotoD2VPfrkr4ZsBbLYbax2HFAXuod0UUVNsqykDLwI4QRStA8Raj57+qBcjSMyqAddU629dvcHVO418YcYbaVwhTrTSuavfMMyfq2+sIbKVwi9S8IViLhcimKqu5LU9xxoJUu1gFC4N+yMqoHJTP1MqeWkS6FXIUsEZj+ije3bGlY9mi3S3FptmFiLi8IcrytzLdIsmZJm/CbdIXPM82LBPUM0HI9Fl6vjQQyc/Q3yVsDylJzoI4EEaCNNmJvnWW3CLFaErIGwKhc2jPcb4+XNyksnns68h59OwzW6ofGvojH6lv8AlEQ1GiI4Sf3CEo1zZXdB7CPzDXk+8wBrmyu6D2EfmGvJ95gczQrVVOo8k7tn5FzyFeyMLwlitEk7NqOqlNuJYNgcrpV0V94F43umgEWO1tb9XGO2cP0gm5blSTvfLvx88FotFia/jWJDlbmVyLjbkw5z5XdCxYEJ6iQIasCVJx+nc46suL5xYzKNzYAaQQ5T5mnyLTS2JWWdUtZQoDLoAm99O2K2EKkl+QzpaSyOcUMqdtLaxzPwrvDfijNC6vEGCt3fL90T1eIMFbu+X7oFt7y2s3d+q0qjjUQg4uqEgmedD1MfeXpdaTYK7tIfqPuIT8Z02dRMLdTOy7LRtlS4sJUe4GCUOgWPxHVJtbmpFxpSGKVMtOEdFRN7HtGWCfJbRphvnXHEqQ0U5QFAi6r30B7OMAv6y1FxwoZcU8RxbRf0Ebw9YPlagOcXOqOVSAEJUdQb63Tw0iSXhKqUA/dGS4rPGF6kfTk/q1e2GGs8YXqR9OT+rV7YFD4nqt1J8D6j+wtKpG4gbygJGZm7c0vQ/R3EoH+bMDeCNJgbyjYccfDbqZ1MqhIIVmXkB04dZi9AsxiWpS07Lqy6StWHEXmEW9GXaIcJS1UEwM61hi/SS6sE26rbkxSqNbeU82tVXBW2EJTl0R8mLJzJBsSePXBCgUl2YnkzSp5t6ys60JVY2Atojqiw/QoRTX2x5pgrZ3hIn/HR5ad++HetcYSKiRnRfbOn2wIk4lu/8Yo8hZBsoqyncDUR6OsyLdFZtx4x8gdHzQGReW9mLbLpCQ6tIN/FASoFQ7iNIeKnyayD4OVoNk7KQfRpe0IC3HAtw82HAnRGvSSDoTrvpFiizraFBKXnZZR4C4HnKtIapglls6B+yQqm79uC/mMkSmuSF1BBlpq9uCyU2+5oY+y9RrckrpIU+2nhZJTYdo6UNVLfm1J+TeZfSOu5We9STaCKau8nV6UcbSPrAhfoSnWK7anE6cZtDh78kOkgtcXt7+aVpPlutcTMopJ/Quf5gI7mOUqUeF+cLfYvf1QwvTcnMpyuZCOp1OT+cCBk1ybU98XQ3k7WiB8RE7f+oG32J2EJog6E7TM/P/hKlTqjawVIWFC3XFDD0uktLWtvMXFFQv8AY+raLGNOS1EtLrfbeVlQL5F3JNyBYEcdYip0wlDLTROqEgX90TOqI6iLahN87H+0djq31ADHiwCsGloVcgJHZaLcrIJA4XEctPC3V2xdl3NNr+2KVyclIfkhuK0WlrlQsFJ7PrCCdIfSSOkn0iBWKZdL7KW9itxKSRuLqAi05yJi/RmVecH3GLcdZBTNb2rrXvyVV9W+Elob79U21OhInpVUut0NpX9YFJPrMK6f6O0pb6a732bir/sYcG00n0L/ABR7/Y89/wA2keZf4ottx6ib3/sfwgsznyOvs/0uZvkDlkbTq/OG/jBWcZS20lsLBCEBANxchItrrAo8jTp3mkn/ACr/ABR4ciauMyPMlXxiKTG6J/f+x/Ct0c7oDfZ9+qXK66myukNuuD2EH08w10htrqOsx3O8jCUMrWZgnKknQEbd5iOk8jyXZZpwTChnSFWsbeoxw3EqMML9vK/QonJi0kliW+/VaBIBKkKTnAzAi+ZOl/PCenkEbWoq/KCxmJNhlO+vXFc8iy+EyPOFfijw5HHh/e0/dX+KJmY7RN7/ANj+EFqJHyG4b79V8nOQJsf39SvKy+8xfpOH0yMtzAdC+kpd7p4+fsigeRt47zafur/FHP8AsVWd5lP3V/ihn47ROFtv7H8LulldCdotz9/NDay6PtD0iK+C5hN3ekPnOvfTtg+3yIj60yfMD7zA+ickyHVTCefUktO82O3og3PpiJuJUWy5zX5ZXyP4RiTF3vsNnT31T7R3U6dJP3h8YAYg5G0T0yp5U4UhWoTcKt3a6QPVyKHhM+kK/FHhyNujaaT91f4olZjdEzv/AGP4QeqmfNmG+/VdHkBS1q3UFJ7iE+wxPQsGGRW4pU2Xs6Qmylg2sb31MVjyOvf82n0L/FHP+xZw7zSfur/FHT8doni239j+FHTuMZDi336qGtODXUekQu0l5PhydR82r2w1I5EeuZ9APvMU3OSNAnUMc+rpMrcv2pUEgd2sQx4lSSPu198jyKNvxd7o9jZ9+qbaM6nTpJ9I+MQ435P1VTmrTKG0oGqSQd+wQGXyKfZmfSFfGOf9jTg2mk/dX+KOmY3RM7/2P4Q2qqHTDh9+qKyfJpOsMc03UWA2NgWWie3pKTeANJ5Klyc2h8zTasqsygCBmve4sDtFk8jz3/Npt3L/ABRyeRh07zSfur/FErsfonDj+x/Cpw7TSCQrVbdTr0h6RCVNkKdbTcG7g9sNieRNXGa9CVfGKVd5MUySG3w8pZDyE22GpisMRpJX7LH58sij4xRxj2La++qICRAQq1gdeEei42vQjU7i590eiGLMLl7rHNCWWT9oXG9tD5zFgS90HOgnUb9K47oQZx5Qfcso+MeJjnwtf21ekxddSm4cCoDVAHRPzNLygllbrfkEtj0DeDEjiiotWGZtxA4KT0j3qv64ywTa/tq9Jj4Ztf21ekxOxkrdHe/VVnysfq1a1P41L2kxT0KSOIIcP3bQBmawxc82qYl+wZm0iEDwpf21ekxy48og3UT3kmJjF2vGkyRsejU2zdefmFoZ54PtIPOKHHq1Vx7osHm1aqSUn1CENlRSo5Tbu09kSKfUfrH0mKslE21m5D5KcVDQbhqdRKq3SokcNfRH1mfWjxr+bX0wlIfV9o+kx8U+r7R9JiPcr6ld75bQJyrdQuxmCgCFJUDbbpDWGCRxU8r+/sjvSDGVZydCSREahaJhh0L2gPANuoUTqhpJJat4kpl9z85Mfux+KCiKZMkXFRZ/dJ/HH5w55Q2UR5zHlTrn+Iv7x+MSNwmj5xj0Q+R5JyX6CnEzDf5xY/dD8UL89iWYR/fmD3Nj4xjhmVndaj5zHYUeuOH4TScox6BWIZGgfqF081rHEypCkGabUFC1kgCLuGsUvBhtPhraAE2soA21MZ2lA6o+qSNdI6GHU+zsbIt5BWpJ47izFt0nU3l/nFj92PjBliQmFbVFk9zSfxx+ci4RsSI++GLGy1feMJuE0fOMeiHyyX4cl+iJqVmEfnFn90PxwBnq3MI/v7B/Zj4xihm1ndavvGPocJ3JhnYTScox6BSQyAcQutJnsdzSdpto9yQIHYWxS8ku/wBrQgrczHMAc2m8JiEjqj6pA6hDtw2naC0MFjrkFbdUR5WYFs8lWnl/nFj7gPvg3LSz69qkz+6T+KPz1mttpHHhSxstQ85hNwmk5xj0CpyyDuiy/RsxT5lI/wCIs+dpPuXAOdqcw3+cGD+zH4ow/wAMWfrq+8fjHJdJ3J9MJ2E0fKMei5hfbN2a1KextMo2nGT3IHxhfl8XPrnkrVNJBDak59hYkaQoIETpQOoQzMOp2H9LAPoFfdPHs2DFrkjiJ5f5wZHegH3welA+v85Mfu0/ijAl6RGZhQOilDzmEMJpL5xj0CqSyg8Isv0aumTIF/yiz+6T+OBM7MzDf5wYP7MfijCPDXP8RX3j8Y4L6juo+kx07CaPlGPRQxSeLNazP4wmUf31k9zY+MK1XxVMTJQ2qYS4M6TZItqDvCenWJmdNRoeyI2YbBGdpjQD5BEe3jDeAJ+lJ1aVZV8TaPQn095Reb6R8YcTHoqSR9mddVK2Ttc7L//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amen-amen.net/wp-content/uploads/2011/02/El-Pentateuco-2202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079" y="3789040"/>
            <a:ext cx="3135958" cy="273630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sublimegraciados.perfumecelestial27.com/images/gallery/image_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1" y="332656"/>
            <a:ext cx="3384377" cy="3108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290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708920"/>
            <a:ext cx="9144000" cy="4032448"/>
          </a:xfrm>
        </p:spPr>
        <p:txBody>
          <a:bodyPr>
            <a:normAutofit fontScale="85000" lnSpcReduction="10000"/>
          </a:bodyPr>
          <a:lstStyle/>
          <a:p>
            <a:pPr marL="0" indent="0" algn="ctr">
              <a:buNone/>
            </a:pPr>
            <a:r>
              <a:rPr lang="es-CO" dirty="0" smtClean="0"/>
              <a:t>«Entre los justos que estaban todavía en Jerusalén y para quienes había sido aclarado el propósito divino, se contaban algunos que estaban resueltos a poner fuera del alcance de manos brutales el arca sagrada que contenía las tablas de piedra sobra las cuales habían sido escrotos los preceptos del Decálogo. Así lo hicieron. </a:t>
            </a:r>
            <a:r>
              <a:rPr lang="es-CO" i="1" dirty="0" smtClean="0">
                <a:solidFill>
                  <a:srgbClr val="0070C0"/>
                </a:solidFill>
              </a:rPr>
              <a:t>Con lamentos y pesadumbre, escondieron el arca en una cueva, donde había de quedar oculta del pueblo de Israel y de Judá por causa de sus pecados, para no serle ya devuelta. </a:t>
            </a:r>
            <a:r>
              <a:rPr lang="es-CO" i="1" u="sng" dirty="0" smtClean="0">
                <a:solidFill>
                  <a:srgbClr val="0070C0"/>
                </a:solidFill>
              </a:rPr>
              <a:t>Esa arca sagrada está todavía escondida</a:t>
            </a:r>
            <a:r>
              <a:rPr lang="es-CO" i="1" dirty="0" smtClean="0">
                <a:solidFill>
                  <a:srgbClr val="0070C0"/>
                </a:solidFill>
              </a:rPr>
              <a:t>. No ha sido tocada desde que fue puesta en recaudo».  </a:t>
            </a:r>
            <a:endParaRPr lang="es-CO" i="1" dirty="0">
              <a:solidFill>
                <a:srgbClr val="0070C0"/>
              </a:solidFill>
            </a:endParaRPr>
          </a:p>
        </p:txBody>
      </p:sp>
      <p:sp>
        <p:nvSpPr>
          <p:cNvPr id="2" name="1 Rectángulo"/>
          <p:cNvSpPr/>
          <p:nvPr/>
        </p:nvSpPr>
        <p:spPr>
          <a:xfrm>
            <a:off x="179512" y="332656"/>
            <a:ext cx="6768752" cy="2062103"/>
          </a:xfrm>
          <a:prstGeom prst="rect">
            <a:avLst/>
          </a:prstGeom>
        </p:spPr>
        <p:txBody>
          <a:bodyPr wrap="square">
            <a:spAutoFit/>
          </a:bodyPr>
          <a:lstStyle/>
          <a:p>
            <a:pPr algn="ctr"/>
            <a:r>
              <a:rPr lang="es-CO" sz="3200" dirty="0"/>
              <a:t>No hay registro de que alguna vez se las hubiera sacado del arca.  Para constancia transcribo lo que dice </a:t>
            </a:r>
            <a:r>
              <a:rPr lang="es-CO" sz="3200" dirty="0">
                <a:solidFill>
                  <a:srgbClr val="FF0000"/>
                </a:solidFill>
              </a:rPr>
              <a:t>(</a:t>
            </a:r>
            <a:r>
              <a:rPr lang="es-CO" sz="3200" dirty="0" smtClean="0">
                <a:solidFill>
                  <a:srgbClr val="FF0000"/>
                </a:solidFill>
              </a:rPr>
              <a:t>Profetas </a:t>
            </a:r>
            <a:r>
              <a:rPr lang="es-CO" sz="3200" dirty="0">
                <a:solidFill>
                  <a:srgbClr val="FF0000"/>
                </a:solidFill>
              </a:rPr>
              <a:t>y Reyes  334)</a:t>
            </a:r>
            <a:r>
              <a:rPr lang="es-CO" sz="3200" dirty="0"/>
              <a:t>.</a:t>
            </a:r>
          </a:p>
        </p:txBody>
      </p:sp>
      <p:pic>
        <p:nvPicPr>
          <p:cNvPr id="4098" name="Picture 2" descr="http://www.hogarysalud.com/488-1232-large/profetas-y-reyes-tapa-du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2065" y="57150"/>
            <a:ext cx="2857500" cy="2651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4503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200" i="1" dirty="0" smtClean="0">
                <a:latin typeface="Agency FB" pitchFamily="34" charset="0"/>
              </a:rPr>
              <a:t>Según le fue revelado por Dios a su sierva, en una cueva se encuentra el arca, pero por seguridad no le fue revelado en cual.</a:t>
            </a:r>
            <a:endParaRPr lang="es-CO" sz="3200" i="1" dirty="0">
              <a:latin typeface="Agency FB" pitchFamily="34" charset="0"/>
            </a:endParaRPr>
          </a:p>
        </p:txBody>
      </p:sp>
      <p:sp>
        <p:nvSpPr>
          <p:cNvPr id="4" name="AutoShape 2" descr="data:image/jpeg;base64,/9j/4AAQSkZJRgABAQAAAQABAAD/2wCEAAkGBhMSERUUExQVFRUWGRoaGBgXGBwdHRsYGBcYGBgfGxoYHiYfGhojGhgYHy8gJCcpLC0tGh4xNTAqNSYrLCoBCQoKDgwOGg8PGikkHyQsLCwsLCwsLCwsLCwsLCwsLCwsLCwsLCwsLCwsLCwsLCwsLCwsLCwsLCwsLCwsLCwsLP/AABEIAMIBAwMBIgACEQEDEQH/xAAcAAACAgMBAQAAAAAAAAAAAAADBAUGAAECBwj/xABDEAABAgQEAwYFAgUDAQcFAAABAhEAAyExBBJBUQVhcQYigZGh8BMyscHRQuEUUmJy8RYjkrIHM1OiwtPiFSQ0gpP/xAAYAQADAQEAAAAAAAAAAAAAAAABAgMABP/EACIRAAICAgIDAQEBAQAAAAAAAAABAhEhMQMSE0FRYXEiMv/aAAwDAQACEQMRAD8A86l4xLmprd46WvYgj36wlMQxIIynezve8cTUttQgw4i/CRTNty/eDFRUhVXDvfWFcOcxfl/mCy5APyqI5EU8IVIewSzYgV+x9dY1KwySTmezjm4p5GDr4cupBBbT31hjDYRwfiKZgCA1/FVqtpvtFU37J0vQfh0shDpdyKFqkvbkzQZOFuEDMpVL7EbUAc3jDNyKZKhlQkdCalTPuT5CG52KzywSQCWZLMMoNB/5b8ztHM5ZOlLAxI4GlPfnretQHvzUC6j0/eOcX2gIWBKT3R/SQ9CHDHyo8RE2RlD50lzZJFauPSnhC8tPezEvtXSnnYQUr2CyRkcKUUqUSmWgGhmFnJegSA510hdXBltnURUUFlNqwNR4/WJTEYoIPcQM7gvc735g1IqaRH4rii+8XBo5oKkAsDvCqQzQ2nhEuSBnJcsyWIOWlAA9S7OWtrDicAlQJUn4aLISSXBNyovXodoj8dxaYQMpNRVruWJ2s7cmgSwSbklg7nxPQRnL6avhriWCQD3FuOYare7wBMtRNjbUfSHBgJ0xLpQcuZsxYA0qAVXNNIclcGmtlYOKfOm3nWGhnYssaAYZbApUl72YdK8vGLFw3s/LJK6pTQhyLM76s9T9oEns/wDw4QhaRMmTLm4GgSACHNiSd+VS4Pik5CkoSUpzKCapdiVBJF3ar+cUb+E6JJXZ2URQguXvc8tdI3J4GhIyhA5uHtZnoI7wXGZ5+KoKSQksh01Ota0ZN+ZEPS+ITSqYFfDKUUfI1aC+axL+UJY9ETO4Gk/pSeqaM9Qz/SFZnZiUq6R4ExMYfiapihlSgpCc0wkLDFQBQlPeNWcl9G3gsrGlS0o+GCpnWxLJFGqU8yfCFsNFaV2LlmwUOh/IMCPYlP8AMseA/aLsJ8vNlAUTago9HqWGu4gqpKD+/wCxg9n9B1RQz2IFO+X/ALf3gqexSf8AxD/x/wDlF1GGToE+v4jPhcvWN2l9N0RTR2Nli6lk/wBo+zwdPZORT5+dqtu4LeDcot4k8vV/pHKsONjG7S+g6RIfh/DJUpxLzJfm9vBt6NG8RJmOMpLHXMS3UExJqw40v5QMSXNQQd3H2hXbDSEyARTvGrHR9W0pCRCv1KcbMxs1wfs0TAwNS5ccgxfc1O0DOEYFweTAGnJg48tISmYjQEj9P1jIkE4QNr/xb7RkambB5IxVRQBD1cCFZ+ASHy03F/3hmZMLM1ecCVnZ/p76R0uRFIjs60vR9iN384OifyPvrBSsM5rSzQrPxAB7vsQU0wtNDcvF1r5QLEusKuPpCxnvRgT4+ETKMEEMSxVqB3gCNGHzeENhbFy9HWGwqp+UsEAJAdRbNRidSXu9rDlEti+HgKATND0ASBoAwF+TQHBy/jLyrLJA0AScqRQA72FYKZUpKhU5qVBdtrC/5tHO9l80LTOFKCmqokPfalmtHcyUJZSouaUASWfmbGht5wwuenKQH5HKCT1fSEzMWpqv1DU2+sFu8IyVZYH+LJWrMokqUSAygGIowr6RqZLLUS/L8PExhZyUpKjlzJ+UZXctqVHc7N9lcTjs7OEuKa+puX5wnZRY1OSFUT8iWAKSTcO9NDsL+cS/AuHZiZyw6Ae4lX6iGCqapDtVnO7ERHSMN8VYSAHJ1tzL6AXJ2Bi3TJXdRLlpLJGVL2JFyTo5dR2hduxtKhriOHUqQlQ0DkPZNBQGrUHK8K8KwxzGaWyoFaXUQwDD16jeCcWxxBTLSaBASoi5al9tW84a4UQZUpL/AMy1mzJCiEjxLc6jQRVaJ+wXaUlMqVNpnSSRd9SaN7pEBj54/iErSCAo5gl/1MUiujkv4RYe0eISQhGoDtsDYdSK+IhPs3gkzpyAT3ZPeVTQE5R4lj0SYyMxnFr+CuQguycpUW+Yuou3NQAHSB8NlKnCZmUQhZQS4d2zMOTqU70YI5iAcWWqfOOUFS1FgkXo+UMbMwPKsWGRwhKZYl505iQVEFyopABGwYJSPPdyryMcYWVTJmTllgFVgkEh/Gleb7Ew7g2lgqU5BU4GpNA51Z3NfxCfHOIiTKCpaAQ7Ekux/tdiedTSKjiO0mIJd0kkvUJ53pzMbq0DsXVM9KUKnzFqIGjhioigA8T4NETheLlcwDODmBISlIoHs/pWK/J7VT8uVWUgNlHcYaMA3Ssa/wBQ4pNQpP8AxTASwCy4Y3HFEsEMZhUkZb/Ma21Y0jWO42JSUkuolh3bcyH0235OIo87tZihUrSNQcoBY2cjZo3/AKmnrR3zLI/qQlrAg9WMZBssau3ICi8tWRhlWCCCohbC1HUhSX3FosuFmFbA91TAqBbuuHYnd6eexjz3hnEXmysqZZdJKaFhMcgMymABWVPyNjFp4PxMzUZUhLM8xQtmLu5JzPS5jUCycE29XAFS1Nvf+W5QsKDgg39L+D0eIDjfFZ8hJPwkLTRiHAFD81f88ojf9fLLH4aLCxNDVx8ulTBpmtFy92jC3sRQuJdqp6/kJSk2Y3tqLEbU6xFJ4jMX3VzFa1zHoQcqg/W/WNTFs9Q8R6xkeRlE0H/vpn/M/YtGQaYOxGmWWZ7xwo159fDSGvipNKfSAqwoBoo13O0LY/8ARKcVDpv5+MRc+dv+OkT06UYjcdhDdj4OYpBsSaRzweb/ALoNKAs+7fWLGHOj7sYg+GSEhYICvI7NFgw8ylRr94PLaZuOmjqySCCAb845QlNCAwvBJhJcBQBbWFhOahIejNy9tHO22XVIIuZlBqb2GgaN0LHNTaAS0nK7b1/zApy7VZqn/MGjWSBXpSghVa0kkEc44E7u+9Y5w/DSTmWosbJ+kBQbC5JFn4PgEy0CcqqlfKARRCgRmPMjyB3NLZmyyyoXVlSgf3gWZja9NBHEjhCAlCpnclS0pDE/MwAA9PHTlyeLfGmBCAEIUQAGqVZgHfo9NBDKLFbITGYn4s05Q791LCtBlT+YkVzVAABQTLQEBxdTMAG1cA9BW9xIwSCuYsd7RAFSSrMNNwPWJZeERLQlK2VMd8pPdByhICgPmbY6nzd6FVECvCzZ0xSkpJcuVGgD2dRLDziS4HhU4ZMxKiVrUsZlJ+UMBlAfvLZ9hV47xClKCXKSAxbLQFv0iw6tG8PgWSaCqsz/ANIY+JLAfmAYJKWz5XSM2gSHoFEHLUlhrsz1hzDSGKczKKUkMB+o1UwA3YVP6hWkIYSSEuQUg1Ksor3UmwPRraiJ/h2DIZyQwA3cs6qDmAPEwDCWJQFDvHu1+ImgBFKFxRjXQ25RQOIcP+GtSCXaxGoIBSa6EEVj1HE4XIl0JBOiRZia6a7xRu13D1ieZhchd30Owe4p9Hh0BlXVhjQjR36EvBVzcoqQBzp9YJMl82OhvWITjOHmLypAGWuYnQ7c9WgtOv8AIqavI1igCpLMUkHn3gQU9BQ1hnD1BB1cAP1Ap/a3lEbw/hiw1VMLPYQ6mWr4grRmA98oZRrYjleh7gICp5TNKgJb5UoqVFRcV0ATfrS0ehcNlZ5UshKUJdwkp1BJtuVAHoNbx5vN/wBoicz5WJB1CS+ut/OPSODKJlhQKlhyyjX5yVrqQNS2lOkJLA0cjeJpQ1fl6cyX9Yofafg5lFU2U2RR7yWJY6kMGCeXPmwvU8gkFn3tqG1NdTGZaMCLbfRoW6GqzyrDTSpkgC9q1ann0jMRhyk7a+uv5ia7S9ipnxROwzAXWir9UgHzHltCCOG5pSVJUrPZQOigSCCBbuh6mrw/aybjQmjFqb51Dk/7xkbPBFmrp841D/5EyQQCk96rcoNKXn1rA5MwAEHXb9oVScqgGp4xCP6dDHMRi1JISEgnVjp0Mbw6lklwUgbi5gK5tHrtApuLZgb/AJiykk8Il1b2TeFngO9Tax+8Em4oPyiD/wDqptQ19I4Mwu9bbwk25DwioljExrCBqQFFiE9BEZhp4BD+AOv7Q4JoUoZhUd59vGEUc5HbpYG5eFRVlEEaPyqYXmoCmBD1p7GkEVMrep19/SJXg/Z5cwgkEJ31P9r/AFsOdoo0hE2LcJ4Muae6LXJsNvHleLbg+zkmUDMmKK8t3ZqVokO/iT0iY4bwXKlgAiWHrXnzGYnn56DrEyZBVlKlEgEXI+bun5A7nrvAbsbCK9juMqxKkoShRD91IqSTcnn9PWJfhvZxctaFlScwugWDghyu1PLnDWHkyZIPwwASwo5JN6lTluULYvidGKvANq5qwgpAbOZKkYbOEDNMWaq0ADsEgtRjfUnlC8mcpblTBza+t6e/KFp00EXqOV/KsFwq9Sw5O3sQDBpyflAAqlLq0q4Gr3G0GVOWmWCySaW0dVyfBm5+eTlfEYJTmozpD2NLC0ZJxISClapYI0K06FwGFaneEGGOHomFaRlDKCh8xL2O3usWgSvCl/HnqfGIbBYyVISqdMUHaiU95QBIcnLZyB67wmrtihbsVITo4Lnnq3hW8MsIVj/FcYlIIURlAJIdlHwFk3v5GIs48Tu4R3SSClytwCUm/Q/tCSZgmHupJG5cBg9/HKYf4Nw9KlOAPmNtaOaiv6q9WgZ9BI+d2NlrJ+GsoOxGYV8QR6xFY/sLih8oSsEEd01rY5VtbrHo6MNlchmHLx1+v+Y0iT3s1STRnsNedWduQhk2hWkzzThPZHGBORUsjLTNMISDzABJryERfFuFqkrdQ1DkFwK+mt49anDNWpA96aW6+UVLjWDQokKSCDcEVL1OvhB75B0wVDE4L4ktSQbggcotXYfiClJMvWq0v4BQ+nrd4gJ8rKafKRT8dYlf+zrKJs4KuE5h0UrvN/8As3nDypomrTLlhJKiHURfQEDoHLb/ALR2uQwd7Cut+V3JDDx3g8g90MbnYWYvo9n8haDS3Jew/SNaUcm9a+HWI0VsSIZwB1MQnFeysud3kf7ayPnSKHQZh+r684n5oowYeHV6U97wzKkUsd+nKMrM2ebHs1iU93IpTapmAA+BYiMj0z+HPsxkNbFpHzEFnRQpbxhrCzFK2Pn9ohlA7wzhpyk6F4ooiuRMmYyT3R6/cQniylQoD1H7QOViVGgBjkYZT961IZqwLBzIkpYD9WrwdC1AgD3zjZwBsAT4/gwzK4csCpoGpfpVoHQPY5w0ypYcqxISkFqUL7e6wORhCSEoFaBmqSdABHoHB+zglJzUKx+o2Q92Fs30MCVQQ0bkyP4NwIIyqmB5qqpl/wAo/mW1R03Ii7YBCTVRZI1s7ByzGgDehrqIpEtksgE5iXVvuSo/MTvZrQTiU8pkENUpVY30bTYfmOaU/bLqPpHeM44FpWEkhLEgs1HCKD9I2hDh85lsbkf9NaeUQ/8ADqGhAp5g0hgomDfrCrlM+MtWEnBaCbAOHsHBU/VhrziCnYZUyf8ADQKu1XoQ7k7ANXZo54JMWtQllRdyEgvR8ynNQCkUUeml4vPCuFy5KCsEzCpnmGpVXTYP5mpikJdxZLqRmG4NKkIzKQJq21GpOgNB41iNxPakhRTKky0kB3Ieg6ENX6iJLj+PyskHKCatc7uWpceukVDESiFPu/g+/wBfCKCAMdxSdPP+4skVoHy+AgMvDJDwWZKJqB1gatqV92gmNYlYloepHLpRxs+vWHOGdopRdOV1FJAUzn0sObeMUXhvHZkzGhJJShJUGZmAZ9i5bWLlhMKhBK0hiS5VuRa8aKbywSaWibkcKmKIMzusagl3boTs1ATsIsnB8IUsBl7oDMFXNbZq2VdWsVVPE857yr2qQBTlyceMXLgLJSVFWYq+XvfypCS3J3rzhUlYXY3NkOcrksQSonY5gkDqxIpTqBBlIDAV2L+tTA5mIAIFK26m/ifzB8MM3T3+YYACfh+4SkOeZZ9H6RQMdjDnKuZsOehPQm0X3ik90lAcZgzjR33oKA+do80xqP8AcJqa1JevidbxnEyYsrOq4cNQdW+g+0D4ZOXJnBbFlApI5EX0djWJfAJSqY1wa2sAKbkVbeDTsOVoyBJKieQygCj7Elix5vWsKZslkcSZQQFNm0apdQS9qM6d7vuY1xbiExJyoSpSlBqKDJDE/MKOev2iqoxkzCqAJBANRdJqD9ol+Hcelz1KZOVQZVavUA86Aj12EJJUMmDkdoJiSEEKHfAOV1PTO1mc0Dci+hi3cOx5XlL0FxzLXO9/xHi2P4lPw86YoqVnzKJSCoDN0TybyEejf9nGMnTsEZs1anMxQQpR/SlKdDW5UPCJJux5RVF1XNlvVSQf7gIyKDxLj6xNUEolqFKld6D7xkU8gvjZ5RjODT5qqZWFnIh7gfA5qVH4gQUtSxq/R49TwPZKSmqgT1P4hk8MkgsJafGOvtFOyHjeigJwiRZKR4CCIwz2ST0H4i+Jwcv/AMNH/EQzKlt8oA6N94z5vwK4v0oCOCTVEMlY5ZWH0h6V2DWtWcnKWI+bSmnL8xeEDeOFp8jT3vE3yNlPEkQeB7NS5JzFytAJBPyv0BrR+UcZ5soBU0pZvBJJoAKVqAwDuS9osUwjI1uhFfPRhFP41xZJnJkJSorCScwqxIdw+uXuitM8c/I28spGo4RIS+KgMFVUo90BySOQDkdD5gRIYqQr4TAgn+V2alQK9406HSOOz/CjKRnUli3ym5Vd1HYeNubQDjk9JCkAmqlZiNwag/TTaEaxke/hD4nGlLjKXGhDFxyVBJeIUQ7ZTzG4tQ1aAz+9lewDC9n+sA4njJciSZhJ7osLktQdYg+o6sc4bjD8X5WcLCn2AJ3sfoYnOGcVRlKVnKEVoK1ocpDFJcgvox3isdm5/wAdElaQSogZkhyxaoP0rvFk4pw9UqRMzoAKlAAguFD5vBrWF9YpC0xZUyNXPzqcTDSpCiKdCf8AMKKQnM5U9rmng2lYVmS1APlPjA0praOhTr0S6WPfxiUqrV2FK6U9fvAMRigQGDENAJ8tQS7W96coz4LsXBG4L/S9mhHzMdcaEMdhJcw52AWLLAqNK7jrBpOIU2VL0ubRnxEd4BQJSWUx9CBa8KzsalDtR/DR6NE3yy+j+OITEzVJi4dicaZkkOA0vuvuHJAvuT0bmY83x87MC79W/MWzsZxoypWTNRiQMoLKIZqVqG108jHVsSW8Fww3FUme2cMAzE1qM1iKO+laJPKJ3FcbRLT3+6HtdwKXHP00iqdkVLVNmFaUqKnOYg91yAbihpuKCJDjWHzqloD5CXoxcAZqMaDUG1BrDwm6FlFWdnjfxlFlBKAKnmXV1JYHxHWIHtHxZOUS0ucrGr6i1esMLlq+Cpagwrl2DUSACK1P/lvWK1MwamhnyNAUEwQ4grRhQ+oceRFOsHlcbWFy1WAGVVb83bpXlAF4YC7+AjifISAQ5fTb08Yl5JD9EcYviJmOCb0r1LesB4FNXKxKTTK5ChyLDdtvdYNKwgAZnLu+ZvRojBMIm5dKt0BIJhHJ3kalWCf/ANI4fFqzS5yklWZRIGa2XNVw5dYpz5GL1w/howeCEqSVKCQtipsxUSbhI35WYR552f4t/DzjmLSpoyn+lbhy3Nq+O0X04oTpY7xSE5yrupUGSWLPT660GryfUn/0VWdg8UVEnK5/omf+yYyJebxGUhRSqSokGpOR61qy077CMgWGmWCaphCmWCrU8YiOpsVIwIEdhIaNPHQgMZG0mNtWNIr+Y2pJBEAI0ZBEtwQ5sCHd+lfSI44JPxStbBTGqRWwzVv+lPkOUTGGwrpBLg8+sQvFschAUMyUqJULC4uQ1wGp16MJYEWRTF8UAJU5SwsWZgUt5n1HImK0cSColwCbtqwavOkEnzyrMyqP8pL0IVXr+YElI1yny+zRzTZaKOpiSRv76RW+1CZyyhKUuhi+rG1ebfeJ6aklhQDmfxDvBsC+IkuaBaSeiVBR9AYnCNytlHKkSXZ7s5MwmCCEJInzQlc5ZZksHCE9HY0NX5MvgJOKKlS1S1lBS7kggFJcas5qnfvRccdx+UCAWGaldz4b+94TivEVFPcVlJAFCQSGJuKbsCNY6pwVqmc6k/ZAnFqcj4a2rdJ+jPG5U0FyAQOaS+vKOUpVSp6/4HtoxMoua+NNhyhaQbEZ2ImFRDAJ/qN6Upp9oj8NKmCUUIKUl1sRVsyiQQDe+oiWXIbV4jsZKGVValJ51IbUwjSRRMq3Z1bfETmKiCav83eNfv4w/NmEGrD1O3u8c8M4H8CoKqhi8AxanW1tfCNKP+jKWDc5GZk7/SJbh+HYAU/aIzAF66mw5ae+cTuAwqlkIS5KiBTnTzjqjFVRzSeS/dhwlMhayAlOYgKs4avk584HxtKwpapUuYkk0UlQAUAnRjdudWfaHkcPXIlJDBRQkBKWzJCi5JIAGY66DreFZmOyZc5UtXypcVcsaAINO65q31icorQyfspk7tGta8kwqJAdiQwet009YXXxNQ+VC1Odiw8SwMM8WxJVPXMSMgJsBQgcmuWe0ATlU5Fa3JLUO20RnBe2Wi38Cqdg+4ty9NIWV3/1FqW89Lw3LW4aBts8ZVQGKIU530b3+YjJst1k5QkPRvzErPmHT1MJzZT9RGUW0BtIjmcrSdXY7KBofp5RYezvbJacPMw68oUXMsTGy/My0vcqq4Fm9a9i5aZbKSbq1/mVz2Ln20B4gEsFEOkllddD6N5RZpSRG2mP4zjM1ayp78zoG35RkLy8IggFyfExqJeNlPIj2B46AjQjA5jpFDSEOYJMQGtq4qRXw0rY0gQw/wCp1UsAWB6jWCKTTnCjGwLx0hdXu1uscy1979tf2vBTMD2frBMFM8hy/O7RR+NYkrmqLliWZthQ1tdtYn+O8RQM6S401qTRgR4+cU8zGqVO9TrXXWsR5JDRidJJegS7a+mg5x0jEKbRn0H5jhc0aZj0Yf5jiuyvMRzv+FV/QomHZ/tE72XQPj5iPlQolvBJ9FGsQUmWo6t78IsnAcCZSTOmLCSod0a5bktc5moNgd4eMc6Fk8bIzjeVSgEKUzuxA/SaV1ttAlgBsxqdDRm63gWOxeaaotrRgBb6nnC0zHOwIJ90p94e0habG0y2jqUg1iPzkcuhaGsPOVW/toEZZ0GUcbOp45CEZ6N6wXF4pQPLpEbicSSBc+9oMpGjHBk5aWuKeMVifMK5hax35RLYyYcrH1P2EROHT3rb38NIMZNsDVIkcM7DfRvT1pHo/YyUkrTMUAMiSRR62DeBJ8486wpZQYNl+riLx2VxeWckDMXBSwLVKTlLdWuwi3Yg0XTi2IKUFQrdqgAF32LkdTs0Uw8TZgurBn1KtKtQPeLB2gxIS6j8MkJLAuVVcD5SEpFSfDVop+YHQeApCSdlEheahJJPvzhaTh0pJsAa7Q3OLAtXpX3SEMVVSCBUApc82Pl3bxF2llFVT0NpxCRaME4VvYwrJFfD39BGpcyhqPMwFIzRxKnBUxTlrMDdrm/h5Q1jGal4isMWNyC9Ry6K5AQxOnDQ+X7QXKkIlZF8Xw5XLUEu6TmA3KdPr6QphJhmScrjvBg+hv5P9Ylpxy5lPudbMfKIdKcq0KT8ky7WzNQ+MU4nihJr2OIxCANByjI4nJGY0jIsSPYASYPKlNeBvlqYGZxJp48v3jFB2ZP0jhS/P3/iAS83toKQ3v28YY7CmHMt4QSUKFRqE168hARCmOxikZmVQgBqsHWEkq2DEl790WaqydGIPtJxALWwYMbjVR3s9hvEWJILE1+npE7O4WmakTZqgXYBEtxmJpq7+Gx2ME4fgEy6pC0qUwAKXA1Nm1y68t4ilm2O3ikQahfx+gjAhvfOJdEpCLt3ipgxKi4DUtYxIYDgiFrJKSEpZ0ksKgEAm9iSzvaGWWB4QnwjgypjLIZAZVR8wBrT+Wld7dD8a4vmWVBqA5SQx2NxvRhZusTWM4gJSUpScxU4AdiEgFmrq1h+Ip3E5udWchQJUQxa1nfrs+viZYwCOWKyp7mz3eF5mJ07v7P05wVJ3+scFTH5Rrf/ABE3SRTbCAML/SOpUxv1QJeKU9E0b1cbRyJijdhsADXr3oHf4br9Op0yraGsR88Kzbf4hjETyCR+dK7xHz56jf3beJtO8jpqhDFKu7k2EAwyK5tqD7w4mU7kwSRhwAPOu56xbiUSXI2d4WUya1c1fn79Im8LMMspI0IIbYaUtqKRF4aXX6Q/Jn5Qx/Y9NIs1gimS2PnGYzZlAlgGBc8h80IzcNMQAchSCblLB6kAP4xZeCY2XLlJZOVRJClZTcF6EU+X0AhTtFMTlTlOYZquVmrX76K0/qo0S17Kb9FbBcakbMB6mFsRLAHQg35t94Ym4gDn0hTGzSUszE21PrEJMskETMFbWhafP/2yzPX6Qug1Z3cC7mrkG9NvWC5A3LmG+ojKP6ByOUrBam0Fyp0EIzW/SbbE6coFMnrsFEjdmcwHf0yOceCSo5jlY00Zvr1eE+FrdGQ2eh5u6fuIPxGYMmQ6hjycNCmAGVOU/MPWLcWrJ8hIqTWocxqNy+IhqgnnGR09kc/U9XCSS6qf0vXxI+g84aTL0sNAPxGhQbRyGqf0ipJP3MYoMS5P6swCWYJAeu5V6MzV5RmtIGqZTlBEUDxkE3lq3ieUbm8PSWJTRIPQgteneFBSGMHIcB6PU9T79I1PnpdtNG258qGFZrIVfC5ZZWUywlz3CABu5NA4v1aF5xSmWDmmJJLpBd6Gj+QpzAuYfnTyshKcqg5zAigoTerVpreCS8JMUsZggkXZ2TUs/M5gco0ckhxCV8GsU4VwhCRnKlFnAUa1YBTAXZiPGH8ZxJKJS8lAlw9XzGlWZ1Em3PRmC3EeKBBShQJLAEtRINqDci1BEerjMspIKmdQALVAYORs9a87VhlSBsFiikow8z9TZVPalG2qXgGPwgGWrggEfU83d4ItImBCMw+RIfVwzs9nKm8IQ4iteZ8wI0Gw8hubROSrQyyciQnygSwlzWF0u5dmpeAzJIG1ff0iTUpFVSJFJRSOwtNWHpEUMPza3r0gsqVdj4t+YbrJC2mM4hKfp94j8SlJNnjmdNr85Pn+YTVIKiSKD8bfnnC9W2NaSBzMUA4Ykax3KmAuRsB5dY1Nw4ytBZCWSKVZ/E1+8XjxIg5jEiSWOUkasdbw9Inghj4j7QmhYTluD7aHpKEGYErdIOV1AVFQCdjDX1Fqye4LhQhyVqS5YJCmcUeo/TUPv5Qh2k4slakpClgD9JUFBy4PTpD3GB8MkJSDX5iZhrT+pqEN4axVsTgnL0tq+8c/LP4X44mLnJDZQ596wukuut7dKn8waXIAAGw+/vSAYrFJQMoPU7bxDsVowT0AkbfmFv4hGvUWgGagalQerfmOcRMXl0Afbr+0MkhA6VoOopyGvjHfxUJD/gfSI0zNSQIFMmjfMdhWNQRibLzMbfvAcXJJS4HeTZtW0hhJKh0goTHTBYOaTyRiJlHFjXzrGocXhAS+U12JH0jIexaPZ0y3LRuapPhagLe2jgKYdbwGZP1Pp9BzNIYYMFOrkL/aGJUgmpFPq2gjmTJCU5lb2u5vDyptqd5nbYVvVug36QQWbmqAy0fZtN/CEZ0kTSQGGqmDgtcHcU9gR3mCQTTLzPyp3J8abn06weHqSzIJ/VQzCQGpoltOQu5MDZtBsPLTLS4UGZyrQUuPAXtrWOZOKQJWZBdABL1JJJd93KidN4DxCfm7oVT9TMzXv6+6QPFSlcgmQpaCgh8tcysxcFILgDKC/PyEnWgpXsjuOcUQe6WKye+qnzUok8qJB5HxipSbspvfOFiteZRUQSok02NfvHaJyg+ZyLhvD7xFTvZXrQwnEqTUFyPy4r1EcJL1DQMY0uzA0uWGm0b/AIv+ZAHNw3m9I1hCqLbCBzJlDViPdoXViSTRNNztrS8ayl+8fCjV+sNGEpCuUUEXiwLH7mNomrLhmG5p5R0hP0gwtvFlxfWTfJ8QIpb3Qxwurj3WO1m8AUS7a366fiHqhLFcfI7iqm1/e8FwqTkRb9gKfaO8XKcHZj9P3geEl9xPIAeQH7wPZhhaXSRvBMLOoEqDhxm6at7eA5SHOt/xHCMTmHeBB8wdjE5MZImuLT5ZdQWEqBy5VklRyuP7hQCpu7aRDTsQfmDF2of30h3EzkBCAE5mGahclSiPAUADctYhZ2Mr/wB0rrT7qjjlvR1R0EnTyQzsbHKPfOEFr7wBZRGmguXJjascS7ICepH0EAwUoly9+fqTAjG2GTpDMxZOrchG5ktKk1EaVKDwRCg1bx1KKOZyImdgG2jUrBqLWA5a+MSs1BgKpdKUhlFAc2dIghljWOJaTrBCALw6RJs0QIyOCsxkbqaz1Vc9JDhSV3sQ1N1PqKjkdIPhcCtSsxDNUA6bkkUeoF2GrPEKcYkEpDApA7iiDkAUyaM+rii60q4MLYJeKTmQVKmJZ0jLlyOVCoISQGSau3fDJqYyHLLOxSJZC1rzZQwCUvUipZJNbXYB+RIXwXGzNAIQUZg6s75mdk0ZmLAVNHDi0c4TDggEgBRGZJmEkgnZKwwsbD9I2YdpwakoVnUtR2cpoxJKVIrvUkWegEYISVjO5KMxSUqUtwDUBATUgJLqUQQc1WpYOYWRjR8YkzCS5LqFEJVXM7jKBVLlLuAzuIXn8KQvvzETVZElhMXnKDXNRRbNb5S7amCJUZiggIUmUxCU/GClMH7xCGIJ6kh0mgYnUE7+KqZnCA6SnQ1OYJAoKoGVR015iI/E4NZSUS5eagokgOUEpJeju/TV6CJA4NSAApJyoZSgMyUsrMVHMokKJFyO9QHlCeElzApc6Uj4Tl6n/bVUsWCQB3Roxs7lnzjZkytz+AYtZKEypksG5Zyz2BFB5xxN4N8PurSsEXKiXJ62PnF+GMmZTnQhN7Tkk0Ymhr3c1bFmppCeN47LSS6JuUFswACWLAEMXYVqL3jRio+jNt+ygnCpBoB0J/MTvDuyClJClZUE2BFfS0WCTgpSVlaQnMQ7gULl7Wd2iRkIOfKLJsB5OdtfAw9/BK+lb/0syMy1tTbXZya+l4VndmJgPdyqajgsx6GLdiZldb09Kvp/naAySS3S3IXpA7MPVEJI7Jd3vrIVyDj99Y1O7KrHylKtdQbaaa+sT6FVPl5e/rDSlNv0/wAxuzN1RRp3BZyaqTR9weehhJWEV8Ud0mh0OldtgT4HnFvn4oqUpjRII5uxrf7aeMdYKSTiEvUpSo3JylQljV6sZnp0gdg9SnzsMf5S3SnPltELgXRNXKr3CV1vlUkZRXYlvCPSeKzK1NM4HMk/W5iszeGpRxITJoBlz0plhyS0xNWIvUUEByCkRwoG2AiMxiFyzmS7XIZ2Vy6xepvAZdQAzgtXVq09fKIjEcCVmZKgo5Xbl7+sJKmFWioyeNtTIalqHetusL4ziqnIASDS7nS3IxO43s8oHMU0Go33cahxbURHyeDgGpJifgRTzUQ0iWtaqk1v7ET8qQAAB6QZOHAFA0aasUUV6Ecm9g1S2FvONJFDSDKECMpqjzh6JWcGaaXbnGO8HSoa3jiYp7Xg0AFmrHBL/vHEynWBZ218IwKO1LjIBkBq7RkDJj0fgBzz52bvMkgPVgEJYB7AOW6mC9oMQpM0ZVKDBwxIY5bhtYyMjId7GeAygualSwFFSFAlQckJUhgSbgOW6xOS0BSUhQCgopCgauO6WL3D1jIyCtmZX8WMgZHcGRNE0F+UK9gJqlGetRKl5mzEups4o5q0ZGQV7CWdQeVWrmvmD9YjuITlGUokkn/7e5/nnozf8td43GQGGJkgvkerrDvq7u8Ax0sIJKAElSJhUUhioiYGci9zfeNRkItBewfCP/x5p1SlTHUdzTaJjBH/AHl/2P45jG4yHB9HsJKClzMwBaWWcP8ApSdecQ2JWQhwSCUl28I1GQHoC2N4P9XJ2/5R1iT3Ff2/YRkZGCRUod08yf8A1fgRaOLSEpEkpSA4W7AD9PKMjIZaYntFf4wnujnNS/Ooiodq5p/iJNTTEyWrbuyj9ST4mNRkTkViW3G/YeuV4XWoj/8Amv8A6UfgeUbjIHswslZoHLV+kQ3GZYExTAe0pjIyCgPRFL/T4wH39I1GQ6EZtUCXfw/EZGQ4hi/sI0LDqPrGRkKYDLuen4hPEX8Y1GQjGOBGRkZBF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MSERUUExQVFRUWGRoaGBgXGBwdHRsYGBcYGBgfGxoYHiYfGhojGhgYHy8gJCcpLC0tGh4xNTAqNSYrLCoBCQoKDgwOGg8PGikkHyQsLCwsLCwsLCwsLCwsLCwsLCwsLCwsLCwsLCwsLCwsLCwsLCwsLCwsLCwsLCwsLCwsLP/AABEIAMIBAwMBIgACEQEDEQH/xAAcAAACAgMBAQAAAAAAAAAAAAADBAUGAAECBwj/xABDEAABAgQEAwYFAgUDAQcFAAABAhEAAyExBBJBUQVhcQYigZGh8BMyscHRQuEUUmJy8RYjkrIHM1OiwtPiFSQ0gpP/xAAYAQADAQEAAAAAAAAAAAAAAAABAgMABP/EACIRAAICAgIDAQEBAQAAAAAAAAABAhEhMQMSE0FRYXEiMv/aAAwDAQACEQMRAD8A86l4xLmprd46WvYgj36wlMQxIIynezve8cTUttQgw4i/CRTNty/eDFRUhVXDvfWFcOcxfl/mCy5APyqI5EU8IVIewSzYgV+x9dY1KwySTmezjm4p5GDr4cupBBbT31hjDYRwfiKZgCA1/FVqtpvtFU37J0vQfh0shDpdyKFqkvbkzQZOFuEDMpVL7EbUAc3jDNyKZKhlQkdCalTPuT5CG52KzywSQCWZLMMoNB/5b8ztHM5ZOlLAxI4GlPfnretQHvzUC6j0/eOcX2gIWBKT3R/SQ9CHDHyo8RE2RlD50lzZJFauPSnhC8tPezEvtXSnnYQUr2CyRkcKUUqUSmWgGhmFnJegSA510hdXBltnURUUFlNqwNR4/WJTEYoIPcQM7gvc735g1IqaRH4rii+8XBo5oKkAsDvCqQzQ2nhEuSBnJcsyWIOWlAA9S7OWtrDicAlQJUn4aLISSXBNyovXodoj8dxaYQMpNRVruWJ2s7cmgSwSbklg7nxPQRnL6avhriWCQD3FuOYare7wBMtRNjbUfSHBgJ0xLpQcuZsxYA0qAVXNNIclcGmtlYOKfOm3nWGhnYssaAYZbApUl72YdK8vGLFw3s/LJK6pTQhyLM76s9T9oEns/wDw4QhaRMmTLm4GgSACHNiSd+VS4Pik5CkoSUpzKCapdiVBJF3ar+cUb+E6JJXZ2URQguXvc8tdI3J4GhIyhA5uHtZnoI7wXGZ5+KoKSQksh01Ota0ZN+ZEPS+ITSqYFfDKUUfI1aC+axL+UJY9ETO4Gk/pSeqaM9Qz/SFZnZiUq6R4ExMYfiapihlSgpCc0wkLDFQBQlPeNWcl9G3gsrGlS0o+GCpnWxLJFGqU8yfCFsNFaV2LlmwUOh/IMCPYlP8AMseA/aLsJ8vNlAUTago9HqWGu4gqpKD+/wCxg9n9B1RQz2IFO+X/ALf3gqexSf8AxD/x/wDlF1GGToE+v4jPhcvWN2l9N0RTR2Nli6lk/wBo+zwdPZORT5+dqtu4LeDcot4k8vV/pHKsONjG7S+g6RIfh/DJUpxLzJfm9vBt6NG8RJmOMpLHXMS3UExJqw40v5QMSXNQQd3H2hXbDSEyARTvGrHR9W0pCRCv1KcbMxs1wfs0TAwNS5ccgxfc1O0DOEYFweTAGnJg48tISmYjQEj9P1jIkE4QNr/xb7RkambB5IxVRQBD1cCFZ+ASHy03F/3hmZMLM1ecCVnZ/p76R0uRFIjs60vR9iN384OifyPvrBSsM5rSzQrPxAB7vsQU0wtNDcvF1r5QLEusKuPpCxnvRgT4+ETKMEEMSxVqB3gCNGHzeENhbFy9HWGwqp+UsEAJAdRbNRidSXu9rDlEti+HgKATND0ASBoAwF+TQHBy/jLyrLJA0AScqRQA72FYKZUpKhU5qVBdtrC/5tHO9l80LTOFKCmqokPfalmtHcyUJZSouaUASWfmbGht5wwuenKQH5HKCT1fSEzMWpqv1DU2+sFu8IyVZYH+LJWrMokqUSAygGIowr6RqZLLUS/L8PExhZyUpKjlzJ+UZXctqVHc7N9lcTjs7OEuKa+puX5wnZRY1OSFUT8iWAKSTcO9NDsL+cS/AuHZiZyw6Ae4lX6iGCqapDtVnO7ERHSMN8VYSAHJ1tzL6AXJ2Bi3TJXdRLlpLJGVL2JFyTo5dR2hduxtKhriOHUqQlQ0DkPZNBQGrUHK8K8KwxzGaWyoFaXUQwDD16jeCcWxxBTLSaBASoi5al9tW84a4UQZUpL/AMy1mzJCiEjxLc6jQRVaJ+wXaUlMqVNpnSSRd9SaN7pEBj54/iErSCAo5gl/1MUiujkv4RYe0eISQhGoDtsDYdSK+IhPs3gkzpyAT3ZPeVTQE5R4lj0SYyMxnFr+CuQguycpUW+Yuou3NQAHSB8NlKnCZmUQhZQS4d2zMOTqU70YI5iAcWWqfOOUFS1FgkXo+UMbMwPKsWGRwhKZYl505iQVEFyopABGwYJSPPdyryMcYWVTJmTllgFVgkEh/Gleb7Ew7g2lgqU5BU4GpNA51Z3NfxCfHOIiTKCpaAQ7Ekux/tdiedTSKjiO0mIJd0kkvUJ53pzMbq0DsXVM9KUKnzFqIGjhioigA8T4NETheLlcwDODmBISlIoHs/pWK/J7VT8uVWUgNlHcYaMA3Ssa/wBQ4pNQpP8AxTASwCy4Y3HFEsEMZhUkZb/Ma21Y0jWO42JSUkuolh3bcyH0235OIo87tZihUrSNQcoBY2cjZo3/AKmnrR3zLI/qQlrAg9WMZBssau3ICi8tWRhlWCCCohbC1HUhSX3FosuFmFbA91TAqBbuuHYnd6eexjz3hnEXmysqZZdJKaFhMcgMymABWVPyNjFp4PxMzUZUhLM8xQtmLu5JzPS5jUCycE29XAFS1Nvf+W5QsKDgg39L+D0eIDjfFZ8hJPwkLTRiHAFD81f88ojf9fLLH4aLCxNDVx8ulTBpmtFy92jC3sRQuJdqp6/kJSk2Y3tqLEbU6xFJ4jMX3VzFa1zHoQcqg/W/WNTFs9Q8R6xkeRlE0H/vpn/M/YtGQaYOxGmWWZ7xwo159fDSGvipNKfSAqwoBoo13O0LY/8ARKcVDpv5+MRc+dv+OkT06UYjcdhDdj4OYpBsSaRzweb/ALoNKAs+7fWLGHOj7sYg+GSEhYICvI7NFgw8ylRr94PLaZuOmjqySCCAb845QlNCAwvBJhJcBQBbWFhOahIejNy9tHO22XVIIuZlBqb2GgaN0LHNTaAS0nK7b1/zApy7VZqn/MGjWSBXpSghVa0kkEc44E7u+9Y5w/DSTmWosbJ+kBQbC5JFn4PgEy0CcqqlfKARRCgRmPMjyB3NLZmyyyoXVlSgf3gWZja9NBHEjhCAlCpnclS0pDE/MwAA9PHTlyeLfGmBCAEIUQAGqVZgHfo9NBDKLFbITGYn4s05Q791LCtBlT+YkVzVAABQTLQEBxdTMAG1cA9BW9xIwSCuYsd7RAFSSrMNNwPWJZeERLQlK2VMd8pPdByhICgPmbY6nzd6FVECvCzZ0xSkpJcuVGgD2dRLDziS4HhU4ZMxKiVrUsZlJ+UMBlAfvLZ9hV47xClKCXKSAxbLQFv0iw6tG8PgWSaCqsz/ANIY+JLAfmAYJKWz5XSM2gSHoFEHLUlhrsz1hzDSGKczKKUkMB+o1UwA3YVP6hWkIYSSEuQUg1Ksor3UmwPRraiJ/h2DIZyQwA3cs6qDmAPEwDCWJQFDvHu1+ImgBFKFxRjXQ25RQOIcP+GtSCXaxGoIBSa6EEVj1HE4XIl0JBOiRZia6a7xRu13D1ieZhchd30Owe4p9Hh0BlXVhjQjR36EvBVzcoqQBzp9YJMl82OhvWITjOHmLypAGWuYnQ7c9WgtOv8AIqavI1igCpLMUkHn3gQU9BQ1hnD1BB1cAP1Ap/a3lEbw/hiw1VMLPYQ6mWr4grRmA98oZRrYjleh7gICp5TNKgJb5UoqVFRcV0ATfrS0ehcNlZ5UshKUJdwkp1BJtuVAHoNbx5vN/wBoicz5WJB1CS+ut/OPSODKJlhQKlhyyjX5yVrqQNS2lOkJLA0cjeJpQ1fl6cyX9Yofafg5lFU2U2RR7yWJY6kMGCeXPmwvU8gkFn3tqG1NdTGZaMCLbfRoW6GqzyrDTSpkgC9q1ann0jMRhyk7a+uv5ia7S9ipnxROwzAXWir9UgHzHltCCOG5pSVJUrPZQOigSCCBbuh6mrw/aybjQmjFqb51Dk/7xkbPBFmrp841D/5EyQQCk96rcoNKXn1rA5MwAEHXb9oVScqgGp4xCP6dDHMRi1JISEgnVjp0Mbw6lklwUgbi5gK5tHrtApuLZgb/AJiykk8Il1b2TeFngO9Tax+8Em4oPyiD/wDqptQ19I4Mwu9bbwk25DwioljExrCBqQFFiE9BEZhp4BD+AOv7Q4JoUoZhUd59vGEUc5HbpYG5eFRVlEEaPyqYXmoCmBD1p7GkEVMrep19/SJXg/Z5cwgkEJ31P9r/AFsOdoo0hE2LcJ4Muae6LXJsNvHleLbg+zkmUDMmKK8t3ZqVokO/iT0iY4bwXKlgAiWHrXnzGYnn56DrEyZBVlKlEgEXI+bun5A7nrvAbsbCK9juMqxKkoShRD91IqSTcnn9PWJfhvZxctaFlScwugWDghyu1PLnDWHkyZIPwwASwo5JN6lTluULYvidGKvANq5qwgpAbOZKkYbOEDNMWaq0ADsEgtRjfUnlC8mcpblTBza+t6e/KFp00EXqOV/KsFwq9Sw5O3sQDBpyflAAqlLq0q4Gr3G0GVOWmWCySaW0dVyfBm5+eTlfEYJTmozpD2NLC0ZJxISClapYI0K06FwGFaneEGGOHomFaRlDKCh8xL2O3usWgSvCl/HnqfGIbBYyVISqdMUHaiU95QBIcnLZyB67wmrtihbsVITo4Lnnq3hW8MsIVj/FcYlIIURlAJIdlHwFk3v5GIs48Tu4R3SSClytwCUm/Q/tCSZgmHupJG5cBg9/HKYf4Nw9KlOAPmNtaOaiv6q9WgZ9BI+d2NlrJ+GsoOxGYV8QR6xFY/sLih8oSsEEd01rY5VtbrHo6MNlchmHLx1+v+Y0iT3s1STRnsNedWduQhk2hWkzzThPZHGBORUsjLTNMISDzABJryERfFuFqkrdQ1DkFwK+mt49anDNWpA96aW6+UVLjWDQokKSCDcEVL1OvhB75B0wVDE4L4ktSQbggcotXYfiClJMvWq0v4BQ+nrd4gJ8rKafKRT8dYlf+zrKJs4KuE5h0UrvN/8As3nDypomrTLlhJKiHURfQEDoHLb/ALR2uQwd7Cut+V3JDDx3g8g90MbnYWYvo9n8haDS3Jew/SNaUcm9a+HWI0VsSIZwB1MQnFeysud3kf7ayPnSKHQZh+r684n5oowYeHV6U97wzKkUsd+nKMrM2ebHs1iU93IpTapmAA+BYiMj0z+HPsxkNbFpHzEFnRQpbxhrCzFK2Pn9ohlA7wzhpyk6F4ooiuRMmYyT3R6/cQniylQoD1H7QOViVGgBjkYZT961IZqwLBzIkpYD9WrwdC1AgD3zjZwBsAT4/gwzK4csCpoGpfpVoHQPY5w0ypYcqxISkFqUL7e6wORhCSEoFaBmqSdABHoHB+zglJzUKx+o2Q92Fs30MCVQQ0bkyP4NwIIyqmB5qqpl/wAo/mW1R03Ii7YBCTVRZI1s7ByzGgDehrqIpEtksgE5iXVvuSo/MTvZrQTiU8pkENUpVY30bTYfmOaU/bLqPpHeM44FpWEkhLEgs1HCKD9I2hDh85lsbkf9NaeUQ/8ADqGhAp5g0hgomDfrCrlM+MtWEnBaCbAOHsHBU/VhrziCnYZUyf8ADQKu1XoQ7k7ANXZo54JMWtQllRdyEgvR8ynNQCkUUeml4vPCuFy5KCsEzCpnmGpVXTYP5mpikJdxZLqRmG4NKkIzKQJq21GpOgNB41iNxPakhRTKky0kB3Ieg6ENX6iJLj+PyskHKCatc7uWpceukVDESiFPu/g+/wBfCKCAMdxSdPP+4skVoHy+AgMvDJDwWZKJqB1gatqV92gmNYlYloepHLpRxs+vWHOGdopRdOV1FJAUzn0sObeMUXhvHZkzGhJJShJUGZmAZ9i5bWLlhMKhBK0hiS5VuRa8aKbywSaWibkcKmKIMzusagl3boTs1ATsIsnB8IUsBl7oDMFXNbZq2VdWsVVPE857yr2qQBTlyceMXLgLJSVFWYq+XvfypCS3J3rzhUlYXY3NkOcrksQSonY5gkDqxIpTqBBlIDAV2L+tTA5mIAIFK26m/ifzB8MM3T3+YYACfh+4SkOeZZ9H6RQMdjDnKuZsOehPQm0X3ik90lAcZgzjR33oKA+do80xqP8AcJqa1JevidbxnEyYsrOq4cNQdW+g+0D4ZOXJnBbFlApI5EX0djWJfAJSqY1wa2sAKbkVbeDTsOVoyBJKieQygCj7Elix5vWsKZslkcSZQQFNm0apdQS9qM6d7vuY1xbiExJyoSpSlBqKDJDE/MKOev2iqoxkzCqAJBANRdJqD9ol+Hcelz1KZOVQZVavUA86Aj12EJJUMmDkdoJiSEEKHfAOV1PTO1mc0Dci+hi3cOx5XlL0FxzLXO9/xHi2P4lPw86YoqVnzKJSCoDN0TybyEejf9nGMnTsEZs1anMxQQpR/SlKdDW5UPCJJux5RVF1XNlvVSQf7gIyKDxLj6xNUEolqFKld6D7xkU8gvjZ5RjODT5qqZWFnIh7gfA5qVH4gQUtSxq/R49TwPZKSmqgT1P4hk8MkgsJafGOvtFOyHjeigJwiRZKR4CCIwz2ST0H4i+Jwcv/AMNH/EQzKlt8oA6N94z5vwK4v0oCOCTVEMlY5ZWH0h6V2DWtWcnKWI+bSmnL8xeEDeOFp8jT3vE3yNlPEkQeB7NS5JzFytAJBPyv0BrR+UcZ5soBU0pZvBJJoAKVqAwDuS9osUwjI1uhFfPRhFP41xZJnJkJSorCScwqxIdw+uXuitM8c/I28spGo4RIS+KgMFVUo90BySOQDkdD5gRIYqQr4TAgn+V2alQK9406HSOOz/CjKRnUli3ym5Vd1HYeNubQDjk9JCkAmqlZiNwag/TTaEaxke/hD4nGlLjKXGhDFxyVBJeIUQ7ZTzG4tQ1aAz+9lewDC9n+sA4njJciSZhJ7osLktQdYg+o6sc4bjD8X5WcLCn2AJ3sfoYnOGcVRlKVnKEVoK1ocpDFJcgvox3isdm5/wAdElaQSogZkhyxaoP0rvFk4pw9UqRMzoAKlAAguFD5vBrWF9YpC0xZUyNXPzqcTDSpCiKdCf8AMKKQnM5U9rmng2lYVmS1APlPjA0praOhTr0S6WPfxiUqrV2FK6U9fvAMRigQGDENAJ8tQS7W96coz4LsXBG4L/S9mhHzMdcaEMdhJcw52AWLLAqNK7jrBpOIU2VL0ubRnxEd4BQJSWUx9CBa8KzsalDtR/DR6NE3yy+j+OITEzVJi4dicaZkkOA0vuvuHJAvuT0bmY83x87MC79W/MWzsZxoypWTNRiQMoLKIZqVqG108jHVsSW8Fww3FUme2cMAzE1qM1iKO+laJPKJ3FcbRLT3+6HtdwKXHP00iqdkVLVNmFaUqKnOYg91yAbihpuKCJDjWHzqloD5CXoxcAZqMaDUG1BrDwm6FlFWdnjfxlFlBKAKnmXV1JYHxHWIHtHxZOUS0ucrGr6i1esMLlq+Cpagwrl2DUSACK1P/lvWK1MwamhnyNAUEwQ4grRhQ+oceRFOsHlcbWFy1WAGVVb83bpXlAF4YC7+AjifISAQ5fTb08Yl5JD9EcYviJmOCb0r1LesB4FNXKxKTTK5ChyLDdtvdYNKwgAZnLu+ZvRojBMIm5dKt0BIJhHJ3kalWCf/ANI4fFqzS5yklWZRIGa2XNVw5dYpz5GL1w/howeCEqSVKCQtipsxUSbhI35WYR552f4t/DzjmLSpoyn+lbhy3Nq+O0X04oTpY7xSE5yrupUGSWLPT660GryfUn/0VWdg8UVEnK5/omf+yYyJebxGUhRSqSokGpOR61qy077CMgWGmWCaphCmWCrU8YiOpsVIwIEdhIaNPHQgMZG0mNtWNIr+Y2pJBEAI0ZBEtwQ5sCHd+lfSI44JPxStbBTGqRWwzVv+lPkOUTGGwrpBLg8+sQvFschAUMyUqJULC4uQ1wGp16MJYEWRTF8UAJU5SwsWZgUt5n1HImK0cSColwCbtqwavOkEnzyrMyqP8pL0IVXr+YElI1yny+zRzTZaKOpiSRv76RW+1CZyyhKUuhi+rG1ebfeJ6aklhQDmfxDvBsC+IkuaBaSeiVBR9AYnCNytlHKkSXZ7s5MwmCCEJInzQlc5ZZksHCE9HY0NX5MvgJOKKlS1S1lBS7kggFJcas5qnfvRccdx+UCAWGaldz4b+94TivEVFPcVlJAFCQSGJuKbsCNY6pwVqmc6k/ZAnFqcj4a2rdJ+jPG5U0FyAQOaS+vKOUpVSp6/4HtoxMoua+NNhyhaQbEZ2ImFRDAJ/qN6Upp9oj8NKmCUUIKUl1sRVsyiQQDe+oiWXIbV4jsZKGVValJ51IbUwjSRRMq3Z1bfETmKiCav83eNfv4w/NmEGrD1O3u8c8M4H8CoKqhi8AxanW1tfCNKP+jKWDc5GZk7/SJbh+HYAU/aIzAF66mw5ae+cTuAwqlkIS5KiBTnTzjqjFVRzSeS/dhwlMhayAlOYgKs4avk584HxtKwpapUuYkk0UlQAUAnRjdudWfaHkcPXIlJDBRQkBKWzJCi5JIAGY66DreFZmOyZc5UtXypcVcsaAINO65q31icorQyfspk7tGta8kwqJAdiQwet009YXXxNQ+VC1Odiw8SwMM8WxJVPXMSMgJsBQgcmuWe0ATlU5Fa3JLUO20RnBe2Wi38Cqdg+4ty9NIWV3/1FqW89Lw3LW4aBts8ZVQGKIU530b3+YjJst1k5QkPRvzErPmHT1MJzZT9RGUW0BtIjmcrSdXY7KBofp5RYezvbJacPMw68oUXMsTGy/My0vcqq4Fm9a9i5aZbKSbq1/mVz2Ln20B4gEsFEOkllddD6N5RZpSRG2mP4zjM1ayp78zoG35RkLy8IggFyfExqJeNlPIj2B46AjQjA5jpFDSEOYJMQGtq4qRXw0rY0gQw/wCp1UsAWB6jWCKTTnCjGwLx0hdXu1uscy1979tf2vBTMD2frBMFM8hy/O7RR+NYkrmqLliWZthQ1tdtYn+O8RQM6S401qTRgR4+cU8zGqVO9TrXXWsR5JDRidJJegS7a+mg5x0jEKbRn0H5jhc0aZj0Yf5jiuyvMRzv+FV/QomHZ/tE72XQPj5iPlQolvBJ9FGsQUmWo6t78IsnAcCZSTOmLCSod0a5bktc5moNgd4eMc6Fk8bIzjeVSgEKUzuxA/SaV1ttAlgBsxqdDRm63gWOxeaaotrRgBb6nnC0zHOwIJ90p94e0habG0y2jqUg1iPzkcuhaGsPOVW/toEZZ0GUcbOp45CEZ6N6wXF4pQPLpEbicSSBc+9oMpGjHBk5aWuKeMVifMK5hax35RLYyYcrH1P2EROHT3rb38NIMZNsDVIkcM7DfRvT1pHo/YyUkrTMUAMiSRR62DeBJ8486wpZQYNl+riLx2VxeWckDMXBSwLVKTlLdWuwi3Yg0XTi2IKUFQrdqgAF32LkdTs0Uw8TZgurBn1KtKtQPeLB2gxIS6j8MkJLAuVVcD5SEpFSfDVop+YHQeApCSdlEheahJJPvzhaTh0pJsAa7Q3OLAtXpX3SEMVVSCBUApc82Pl3bxF2llFVT0NpxCRaME4VvYwrJFfD39BGpcyhqPMwFIzRxKnBUxTlrMDdrm/h5Q1jGal4isMWNyC9Ry6K5AQxOnDQ+X7QXKkIlZF8Xw5XLUEu6TmA3KdPr6QphJhmScrjvBg+hv5P9Ylpxy5lPudbMfKIdKcq0KT8ky7WzNQ+MU4nihJr2OIxCANByjI4nJGY0jIsSPYASYPKlNeBvlqYGZxJp48v3jFB2ZP0jhS/P3/iAS83toKQ3v28YY7CmHMt4QSUKFRqE168hARCmOxikZmVQgBqsHWEkq2DEl790WaqydGIPtJxALWwYMbjVR3s9hvEWJILE1+npE7O4WmakTZqgXYBEtxmJpq7+Gx2ME4fgEy6pC0qUwAKXA1Nm1y68t4ilm2O3ikQahfx+gjAhvfOJdEpCLt3ipgxKi4DUtYxIYDgiFrJKSEpZ0ksKgEAm9iSzvaGWWB4QnwjgypjLIZAZVR8wBrT+Wld7dD8a4vmWVBqA5SQx2NxvRhZusTWM4gJSUpScxU4AdiEgFmrq1h+Ip3E5udWchQJUQxa1nfrs+viZYwCOWKyp7mz3eF5mJ07v7P05wVJ3+scFTH5Rrf/ABE3SRTbCAML/SOpUxv1QJeKU9E0b1cbRyJijdhsADXr3oHf4br9Op0yraGsR88Kzbf4hjETyCR+dK7xHz56jf3beJtO8jpqhDFKu7k2EAwyK5tqD7w4mU7kwSRhwAPOu56xbiUSXI2d4WUya1c1fn79Im8LMMspI0IIbYaUtqKRF4aXX6Q/Jn5Qx/Y9NIs1gimS2PnGYzZlAlgGBc8h80IzcNMQAchSCblLB6kAP4xZeCY2XLlJZOVRJClZTcF6EU+X0AhTtFMTlTlOYZquVmrX76K0/qo0S17Kb9FbBcakbMB6mFsRLAHQg35t94Ym4gDn0hTGzSUszE21PrEJMskETMFbWhafP/2yzPX6Qug1Z3cC7mrkG9NvWC5A3LmG+ojKP6ByOUrBam0Fyp0EIzW/SbbE6coFMnrsFEjdmcwHf0yOceCSo5jlY00Zvr1eE+FrdGQ2eh5u6fuIPxGYMmQ6hjycNCmAGVOU/MPWLcWrJ8hIqTWocxqNy+IhqgnnGR09kc/U9XCSS6qf0vXxI+g84aTL0sNAPxGhQbRyGqf0ipJP3MYoMS5P6swCWYJAeu5V6MzV5RmtIGqZTlBEUDxkE3lq3ieUbm8PSWJTRIPQgteneFBSGMHIcB6PU9T79I1PnpdtNG258qGFZrIVfC5ZZWUywlz3CABu5NA4v1aF5xSmWDmmJJLpBd6Gj+QpzAuYfnTyshKcqg5zAigoTerVpreCS8JMUsZggkXZ2TUs/M5gco0ckhxCV8GsU4VwhCRnKlFnAUa1YBTAXZiPGH8ZxJKJS8lAlw9XzGlWZ1Em3PRmC3EeKBBShQJLAEtRINqDci1BEerjMspIKmdQALVAYORs9a87VhlSBsFiikow8z9TZVPalG2qXgGPwgGWrggEfU83d4ItImBCMw+RIfVwzs9nKm8IQ4iteZ8wI0Gw8hubROSrQyyciQnygSwlzWF0u5dmpeAzJIG1ff0iTUpFVSJFJRSOwtNWHpEUMPza3r0gsqVdj4t+YbrJC2mM4hKfp94j8SlJNnjmdNr85Pn+YTVIKiSKD8bfnnC9W2NaSBzMUA4Ykax3KmAuRsB5dY1Nw4ytBZCWSKVZ/E1+8XjxIg5jEiSWOUkasdbw9Inghj4j7QmhYTluD7aHpKEGYErdIOV1AVFQCdjDX1Fqye4LhQhyVqS5YJCmcUeo/TUPv5Qh2k4slakpClgD9JUFBy4PTpD3GB8MkJSDX5iZhrT+pqEN4axVsTgnL0tq+8c/LP4X44mLnJDZQ596wukuut7dKn8waXIAAGw+/vSAYrFJQMoPU7bxDsVowT0AkbfmFv4hGvUWgGagalQerfmOcRMXl0Afbr+0MkhA6VoOopyGvjHfxUJD/gfSI0zNSQIFMmjfMdhWNQRibLzMbfvAcXJJS4HeTZtW0hhJKh0goTHTBYOaTyRiJlHFjXzrGocXhAS+U12JH0jIexaPZ0y3LRuapPhagLe2jgKYdbwGZP1Pp9BzNIYYMFOrkL/aGJUgmpFPq2gjmTJCU5lb2u5vDyptqd5nbYVvVug36QQWbmqAy0fZtN/CEZ0kTSQGGqmDgtcHcU9gR3mCQTTLzPyp3J8abn06weHqSzIJ/VQzCQGpoltOQu5MDZtBsPLTLS4UGZyrQUuPAXtrWOZOKQJWZBdABL1JJJd93KidN4DxCfm7oVT9TMzXv6+6QPFSlcgmQpaCgh8tcysxcFILgDKC/PyEnWgpXsjuOcUQe6WKye+qnzUok8qJB5HxipSbspvfOFiteZRUQSok02NfvHaJyg+ZyLhvD7xFTvZXrQwnEqTUFyPy4r1EcJL1DQMY0uzA0uWGm0b/AIv+ZAHNw3m9I1hCqLbCBzJlDViPdoXViSTRNNztrS8ayl+8fCjV+sNGEpCuUUEXiwLH7mNomrLhmG5p5R0hP0gwtvFlxfWTfJ8QIpb3Qxwurj3WO1m8AUS7a366fiHqhLFcfI7iqm1/e8FwqTkRb9gKfaO8XKcHZj9P3geEl9xPIAeQH7wPZhhaXSRvBMLOoEqDhxm6at7eA5SHOt/xHCMTmHeBB8wdjE5MZImuLT5ZdQWEqBy5VklRyuP7hQCpu7aRDTsQfmDF2of30h3EzkBCAE5mGahclSiPAUADctYhZ2Mr/wB0rrT7qjjlvR1R0EnTyQzsbHKPfOEFr7wBZRGmguXJjascS7ICepH0EAwUoly9+fqTAjG2GTpDMxZOrchG5ktKk1EaVKDwRCg1bx1KKOZyImdgG2jUrBqLWA5a+MSs1BgKpdKUhlFAc2dIghljWOJaTrBCALw6RJs0QIyOCsxkbqaz1Vc9JDhSV3sQ1N1PqKjkdIPhcCtSsxDNUA6bkkUeoF2GrPEKcYkEpDApA7iiDkAUyaM+rii60q4MLYJeKTmQVKmJZ0jLlyOVCoISQGSau3fDJqYyHLLOxSJZC1rzZQwCUvUipZJNbXYB+RIXwXGzNAIQUZg6s75mdk0ZmLAVNHDi0c4TDggEgBRGZJmEkgnZKwwsbD9I2YdpwakoVnUtR2cpoxJKVIrvUkWegEYISVjO5KMxSUqUtwDUBATUgJLqUQQc1WpYOYWRjR8YkzCS5LqFEJVXM7jKBVLlLuAzuIXn8KQvvzETVZElhMXnKDXNRRbNb5S7amCJUZiggIUmUxCU/GClMH7xCGIJ6kh0mgYnUE7+KqZnCA6SnQ1OYJAoKoGVR015iI/E4NZSUS5eagokgOUEpJeju/TV6CJA4NSAApJyoZSgMyUsrMVHMokKJFyO9QHlCeElzApc6Uj4Tl6n/bVUsWCQB3Roxs7lnzjZkytz+AYtZKEypksG5Zyz2BFB5xxN4N8PurSsEXKiXJ62PnF+GMmZTnQhN7Tkk0Ymhr3c1bFmppCeN47LSS6JuUFswACWLAEMXYVqL3jRio+jNt+ygnCpBoB0J/MTvDuyClJClZUE2BFfS0WCTgpSVlaQnMQ7gULl7Wd2iRkIOfKLJsB5OdtfAw9/BK+lb/0syMy1tTbXZya+l4VndmJgPdyqajgsx6GLdiZldb09Kvp/naAySS3S3IXpA7MPVEJI7Jd3vrIVyDj99Y1O7KrHylKtdQbaaa+sT6FVPl5e/rDSlNv0/wAxuzN1RRp3BZyaqTR9weehhJWEV8Ud0mh0OldtgT4HnFvn4oqUpjRII5uxrf7aeMdYKSTiEvUpSo3JylQljV6sZnp0gdg9SnzsMf5S3SnPltELgXRNXKr3CV1vlUkZRXYlvCPSeKzK1NM4HMk/W5iszeGpRxITJoBlz0plhyS0xNWIvUUEByCkRwoG2AiMxiFyzmS7XIZ2Vy6xepvAZdQAzgtXVq09fKIjEcCVmZKgo5Xbl7+sJKmFWioyeNtTIalqHetusL4ziqnIASDS7nS3IxO43s8oHMU0Go33cahxbURHyeDgGpJifgRTzUQ0iWtaqk1v7ET8qQAAB6QZOHAFA0aasUUV6Ecm9g1S2FvONJFDSDKECMpqjzh6JWcGaaXbnGO8HSoa3jiYp7Xg0AFmrHBL/vHEynWBZ218IwKO1LjIBkBq7RkDJj0fgBzz52bvMkgPVgEJYB7AOW6mC9oMQpM0ZVKDBwxIY5bhtYyMjId7GeAygualSwFFSFAlQckJUhgSbgOW6xOS0BSUhQCgopCgauO6WL3D1jIyCtmZX8WMgZHcGRNE0F+UK9gJqlGetRKl5mzEups4o5q0ZGQV7CWdQeVWrmvmD9YjuITlGUokkn/7e5/nnozf8td43GQGGJkgvkerrDvq7u8Ax0sIJKAElSJhUUhioiYGci9zfeNRkItBewfCP/x5p1SlTHUdzTaJjBH/AHl/2P45jG4yHB9HsJKClzMwBaWWcP8ApSdecQ2JWQhwSCUl28I1GQHoC2N4P9XJ2/5R1iT3Ff2/YRkZGCRUod08yf8A1fgRaOLSEpEkpSA4W7AD9PKMjIZaYntFf4wnujnNS/Ooiodq5p/iJNTTEyWrbuyj9ST4mNRkTkViW3G/YeuV4XWoj/8Amv8A6UfgeUbjIHswslZoHLV+kQ3GZYExTAe0pjIyCgPRFL/T4wH39I1GQ6EZtUCXfw/EZGQ4hi/sI0LDqPrGRkKYDLuen4hPEX8Y1GQjGOBGRkZBF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godseverlastingcovenant.com/stuff/Qumr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700808"/>
            <a:ext cx="6504657" cy="504130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6806480" y="2420888"/>
            <a:ext cx="2339752" cy="3046988"/>
          </a:xfrm>
          <a:prstGeom prst="rect">
            <a:avLst/>
          </a:prstGeom>
        </p:spPr>
        <p:txBody>
          <a:bodyPr wrap="square">
            <a:spAutoFit/>
          </a:bodyPr>
          <a:lstStyle/>
          <a:p>
            <a:pPr algn="ctr"/>
            <a:r>
              <a:rPr lang="es-CO" sz="3200" i="1" dirty="0">
                <a:solidFill>
                  <a:srgbClr val="FF0000"/>
                </a:solidFill>
              </a:rPr>
              <a:t>Como sucedió con los escritos encontrados en la cueva de Qumran.</a:t>
            </a:r>
          </a:p>
        </p:txBody>
      </p:sp>
    </p:spTree>
    <p:extLst>
      <p:ext uri="{BB962C8B-B14F-4D97-AF65-F5344CB8AC3E}">
        <p14:creationId xmlns:p14="http://schemas.microsoft.com/office/powerpoint/2010/main" val="687999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wipe(down)">
                                      <p:cBhvr>
                                        <p:cTn id="7" dur="580">
                                          <p:stCondLst>
                                            <p:cond delay="0"/>
                                          </p:stCondLst>
                                        </p:cTn>
                                        <p:tgtEl>
                                          <p:spTgt spid="2054"/>
                                        </p:tgtEl>
                                      </p:cBhvr>
                                    </p:animEffect>
                                    <p:anim calcmode="lin" valueType="num">
                                      <p:cBhvr>
                                        <p:cTn id="8" dur="1822" tmFilter="0,0; 0.14,0.36; 0.43,0.73; 0.71,0.91; 1.0,1.0">
                                          <p:stCondLst>
                                            <p:cond delay="0"/>
                                          </p:stCondLst>
                                        </p:cTn>
                                        <p:tgtEl>
                                          <p:spTgt spid="205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4"/>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4"/>
                                        </p:tgtEl>
                                      </p:cBhvr>
                                      <p:to x="100000" y="60000"/>
                                    </p:animScale>
                                    <p:animScale>
                                      <p:cBhvr>
                                        <p:cTn id="14" dur="166" decel="50000">
                                          <p:stCondLst>
                                            <p:cond delay="676"/>
                                          </p:stCondLst>
                                        </p:cTn>
                                        <p:tgtEl>
                                          <p:spTgt spid="2054"/>
                                        </p:tgtEl>
                                      </p:cBhvr>
                                      <p:to x="100000" y="100000"/>
                                    </p:animScale>
                                    <p:animScale>
                                      <p:cBhvr>
                                        <p:cTn id="15" dur="26">
                                          <p:stCondLst>
                                            <p:cond delay="1312"/>
                                          </p:stCondLst>
                                        </p:cTn>
                                        <p:tgtEl>
                                          <p:spTgt spid="2054"/>
                                        </p:tgtEl>
                                      </p:cBhvr>
                                      <p:to x="100000" y="80000"/>
                                    </p:animScale>
                                    <p:animScale>
                                      <p:cBhvr>
                                        <p:cTn id="16" dur="166" decel="50000">
                                          <p:stCondLst>
                                            <p:cond delay="1338"/>
                                          </p:stCondLst>
                                        </p:cTn>
                                        <p:tgtEl>
                                          <p:spTgt spid="2054"/>
                                        </p:tgtEl>
                                      </p:cBhvr>
                                      <p:to x="100000" y="100000"/>
                                    </p:animScale>
                                    <p:animScale>
                                      <p:cBhvr>
                                        <p:cTn id="17" dur="26">
                                          <p:stCondLst>
                                            <p:cond delay="1642"/>
                                          </p:stCondLst>
                                        </p:cTn>
                                        <p:tgtEl>
                                          <p:spTgt spid="2054"/>
                                        </p:tgtEl>
                                      </p:cBhvr>
                                      <p:to x="100000" y="90000"/>
                                    </p:animScale>
                                    <p:animScale>
                                      <p:cBhvr>
                                        <p:cTn id="18" dur="166" decel="50000">
                                          <p:stCondLst>
                                            <p:cond delay="1668"/>
                                          </p:stCondLst>
                                        </p:cTn>
                                        <p:tgtEl>
                                          <p:spTgt spid="2054"/>
                                        </p:tgtEl>
                                      </p:cBhvr>
                                      <p:to x="100000" y="100000"/>
                                    </p:animScale>
                                    <p:animScale>
                                      <p:cBhvr>
                                        <p:cTn id="19" dur="26">
                                          <p:stCondLst>
                                            <p:cond delay="1808"/>
                                          </p:stCondLst>
                                        </p:cTn>
                                        <p:tgtEl>
                                          <p:spTgt spid="2054"/>
                                        </p:tgtEl>
                                      </p:cBhvr>
                                      <p:to x="100000" y="95000"/>
                                    </p:animScale>
                                    <p:animScale>
                                      <p:cBhvr>
                                        <p:cTn id="20" dur="166" decel="50000">
                                          <p:stCondLst>
                                            <p:cond delay="1834"/>
                                          </p:stCondLst>
                                        </p:cTn>
                                        <p:tgtEl>
                                          <p:spTgt spid="205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240359"/>
          </a:xfrm>
        </p:spPr>
        <p:txBody>
          <a:bodyPr>
            <a:normAutofit fontScale="92500" lnSpcReduction="20000"/>
          </a:bodyPr>
          <a:lstStyle/>
          <a:p>
            <a:pPr marL="0" indent="0" algn="ctr">
              <a:buNone/>
            </a:pPr>
            <a:r>
              <a:rPr lang="es-CO" dirty="0" smtClean="0">
                <a:latin typeface="Agency FB" pitchFamily="34" charset="0"/>
              </a:rPr>
              <a:t>(También le fue dicho que)</a:t>
            </a:r>
            <a:r>
              <a:rPr lang="es-CO" dirty="0" smtClean="0"/>
              <a:t> «Serán </a:t>
            </a:r>
            <a:r>
              <a:rPr lang="es-CO" dirty="0"/>
              <a:t>presentadas ante el mundo como la norma de </a:t>
            </a:r>
            <a:r>
              <a:rPr lang="es-CO" dirty="0" smtClean="0"/>
              <a:t>justicia« </a:t>
            </a:r>
            <a:r>
              <a:rPr lang="es-CO" dirty="0" smtClean="0">
                <a:latin typeface="Agency FB" pitchFamily="34" charset="0"/>
              </a:rPr>
              <a:t>(al final del tiempo</a:t>
            </a:r>
            <a:r>
              <a:rPr lang="es-CO" dirty="0" smtClean="0"/>
              <a:t>)</a:t>
            </a:r>
          </a:p>
          <a:p>
            <a:pPr marL="0" indent="0" algn="ctr">
              <a:buNone/>
            </a:pPr>
            <a:r>
              <a:rPr lang="es-CO" dirty="0" smtClean="0">
                <a:solidFill>
                  <a:srgbClr val="FF0000"/>
                </a:solidFill>
              </a:rPr>
              <a:t>(</a:t>
            </a:r>
            <a:r>
              <a:rPr lang="es-CO" dirty="0">
                <a:solidFill>
                  <a:srgbClr val="FF0000"/>
                </a:solidFill>
              </a:rPr>
              <a:t>EGW en RH 28-1-1909, pág. 8</a:t>
            </a:r>
            <a:r>
              <a:rPr lang="es-CO" dirty="0" smtClean="0">
                <a:solidFill>
                  <a:srgbClr val="FF0000"/>
                </a:solidFill>
              </a:rPr>
              <a:t>).</a:t>
            </a:r>
          </a:p>
          <a:p>
            <a:endParaRPr lang="es-CO" dirty="0"/>
          </a:p>
          <a:p>
            <a:pPr marL="0" indent="0" algn="ctr">
              <a:buNone/>
            </a:pPr>
            <a:r>
              <a:rPr lang="es-CO" dirty="0" smtClean="0"/>
              <a:t>Si las tablas del «Pacto» o del «Testimonio» fueron colocadas dentro del arca, ¿</a:t>
            </a:r>
            <a:r>
              <a:rPr lang="es-CO" i="1" dirty="0" smtClean="0">
                <a:solidFill>
                  <a:srgbClr val="FF0000"/>
                </a:solidFill>
              </a:rPr>
              <a:t>qué habrá dentro del arca que Juan vió en el cielo, y porqué</a:t>
            </a:r>
            <a:r>
              <a:rPr lang="es-CO" dirty="0" smtClean="0"/>
              <a:t>?</a:t>
            </a:r>
          </a:p>
        </p:txBody>
      </p:sp>
      <p:sp>
        <p:nvSpPr>
          <p:cNvPr id="2" name="1 Rectángulo"/>
          <p:cNvSpPr/>
          <p:nvPr/>
        </p:nvSpPr>
        <p:spPr>
          <a:xfrm>
            <a:off x="179512" y="3789040"/>
            <a:ext cx="4572000" cy="2862322"/>
          </a:xfrm>
          <a:prstGeom prst="rect">
            <a:avLst/>
          </a:prstGeom>
        </p:spPr>
        <p:txBody>
          <a:bodyPr>
            <a:spAutoFit/>
          </a:bodyPr>
          <a:lstStyle/>
          <a:p>
            <a:pPr algn="ctr"/>
            <a:r>
              <a:rPr lang="es-CO" sz="3600" b="1" dirty="0">
                <a:solidFill>
                  <a:srgbClr val="FF0000"/>
                </a:solidFill>
              </a:rPr>
              <a:t>Santiago 2:12</a:t>
            </a:r>
            <a:r>
              <a:rPr lang="es-CO" sz="3600" dirty="0"/>
              <a:t>.</a:t>
            </a:r>
            <a:r>
              <a:rPr lang="es-CO" sz="3600" b="1" baseline="30000" dirty="0"/>
              <a:t> </a:t>
            </a:r>
            <a:endParaRPr lang="es-CO" sz="3600" b="1" baseline="30000" dirty="0" smtClean="0"/>
          </a:p>
          <a:p>
            <a:pPr algn="ctr"/>
            <a:r>
              <a:rPr lang="es-CO" sz="3600" dirty="0" smtClean="0"/>
              <a:t>Así </a:t>
            </a:r>
            <a:r>
              <a:rPr lang="es-CO" sz="3600" dirty="0"/>
              <a:t>hablad, y así haced, como los que habéis de ser juzgados por la ley de la libertad  </a:t>
            </a:r>
          </a:p>
        </p:txBody>
      </p:sp>
      <p:pic>
        <p:nvPicPr>
          <p:cNvPr id="4" name="Picture 2" descr="http://2.bp.blogspot.com/-azCjMiXKty8/UE-QPfWIZ0I/AAAAAAAAAO8/c6Do19s2w3g/s320/Jes%25C3%25BAs+jue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3967533"/>
            <a:ext cx="3960440"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4070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2000"/>
                                        <p:tgtEl>
                                          <p:spTgt spid="3">
                                            <p:txEl>
                                              <p:pRg st="3" end="3"/>
                                            </p:txEl>
                                          </p:spTgt>
                                        </p:tgtEl>
                                      </p:cBhvr>
                                    </p:animEffect>
                                    <p:anim calcmode="lin" valueType="num">
                                      <p:cBhvr>
                                        <p:cTn id="20"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 calcmode="lin" valueType="num">
                                      <p:cBhvr>
                                        <p:cTn id="28" dur="1000" fill="hold"/>
                                        <p:tgtEl>
                                          <p:spTgt spid="4"/>
                                        </p:tgtEl>
                                        <p:attrNameLst>
                                          <p:attrName>style.rotation</p:attrName>
                                        </p:attrNameLst>
                                      </p:cBhvr>
                                      <p:tavLst>
                                        <p:tav tm="0">
                                          <p:val>
                                            <p:fltVal val="90"/>
                                          </p:val>
                                        </p:tav>
                                        <p:tav tm="100000">
                                          <p:val>
                                            <p:fltVal val="0"/>
                                          </p:val>
                                        </p:tav>
                                      </p:tavLst>
                                    </p:anim>
                                    <p:animEffect transition="in" filter="fade">
                                      <p:cBhvr>
                                        <p:cTn id="29" dur="10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2">
                                            <p:txEl>
                                              <p:pRg st="0" end="0"/>
                                            </p:txEl>
                                          </p:spTgt>
                                        </p:tgtEl>
                                        <p:attrNameLst>
                                          <p:attrName>style.visibility</p:attrName>
                                        </p:attrNameLst>
                                      </p:cBhvr>
                                      <p:to>
                                        <p:strVal val="visible"/>
                                      </p:to>
                                    </p:set>
                                    <p:animEffect transition="in" filter="wipe(down)">
                                      <p:cBhvr>
                                        <p:cTn id="34" dur="500"/>
                                        <p:tgtEl>
                                          <p:spTgt spid="2">
                                            <p:txEl>
                                              <p:pRg st="0" end="0"/>
                                            </p:txEl>
                                          </p:spTgt>
                                        </p:tgtEl>
                                      </p:cBhvr>
                                    </p:animEffect>
                                  </p:childTnLst>
                                </p:cTn>
                              </p:par>
                              <p:par>
                                <p:cTn id="35" presetID="22" presetClass="entr" presetSubtype="4" fill="hold" nodeType="withEffect">
                                  <p:stCondLst>
                                    <p:cond delay="0"/>
                                  </p:stCondLst>
                                  <p:childTnLst>
                                    <p:set>
                                      <p:cBhvr>
                                        <p:cTn id="36" dur="1" fill="hold">
                                          <p:stCondLst>
                                            <p:cond delay="0"/>
                                          </p:stCondLst>
                                        </p:cTn>
                                        <p:tgtEl>
                                          <p:spTgt spid="2">
                                            <p:txEl>
                                              <p:pRg st="1" end="1"/>
                                            </p:txEl>
                                          </p:spTgt>
                                        </p:tgtEl>
                                        <p:attrNameLst>
                                          <p:attrName>style.visibility</p:attrName>
                                        </p:attrNameLst>
                                      </p:cBhvr>
                                      <p:to>
                                        <p:strVal val="visible"/>
                                      </p:to>
                                    </p:set>
                                    <p:animEffect transition="in" filter="wipe(down)">
                                      <p:cBhvr>
                                        <p:cTn id="3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94920" cy="2503155"/>
          </a:xfrm>
        </p:spPr>
        <p:txBody>
          <a:bodyPr>
            <a:normAutofit lnSpcReduction="10000"/>
          </a:bodyPr>
          <a:lstStyle/>
          <a:p>
            <a:pPr marL="0" indent="0">
              <a:buNone/>
            </a:pPr>
            <a:r>
              <a:rPr lang="es-CO" dirty="0"/>
              <a:t>E</a:t>
            </a:r>
            <a:r>
              <a:rPr lang="es-CO" dirty="0" smtClean="0"/>
              <a:t>l </a:t>
            </a:r>
            <a:r>
              <a:rPr lang="es-CO" dirty="0"/>
              <a:t>apóstol exhortaba a sus hermanos en la fe a esforzarse para que sus palabras y acciones diarias se sujetaran a la </a:t>
            </a:r>
            <a:r>
              <a:rPr lang="es-CO" dirty="0" smtClean="0"/>
              <a:t>Ley </a:t>
            </a:r>
            <a:r>
              <a:rPr lang="es-CO" dirty="0"/>
              <a:t>de Dios. </a:t>
            </a:r>
          </a:p>
        </p:txBody>
      </p:sp>
      <p:pic>
        <p:nvPicPr>
          <p:cNvPr id="3074" name="Picture 2" descr="http://t3.gstatic.com/images?q=tbn:ANd9GcSbE_GEnWSqWz3NDchw0Hznkzyxuf-OHVbKCs2OSORlheyMFi6K7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8076"/>
            <a:ext cx="3024336" cy="25717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2" y="3789040"/>
            <a:ext cx="7992888" cy="2862322"/>
          </a:xfrm>
          <a:prstGeom prst="rect">
            <a:avLst/>
          </a:prstGeom>
        </p:spPr>
        <p:txBody>
          <a:bodyPr wrap="square">
            <a:spAutoFit/>
          </a:bodyPr>
          <a:lstStyle/>
          <a:p>
            <a:pPr algn="ctr"/>
            <a:r>
              <a:rPr lang="es-CO" sz="3600" dirty="0"/>
              <a:t>La afirmación de Santiago de que somos responsables por nuestras palabras y nuestros </a:t>
            </a:r>
            <a:r>
              <a:rPr lang="es-CO" sz="3600" dirty="0" smtClean="0"/>
              <a:t>hechos; </a:t>
            </a:r>
            <a:r>
              <a:rPr lang="es-CO" sz="3600" dirty="0"/>
              <a:t>es otra alusión a las enseñanzas de Cristo </a:t>
            </a:r>
            <a:r>
              <a:rPr lang="es-CO" sz="3600" dirty="0">
                <a:solidFill>
                  <a:srgbClr val="FF0000"/>
                </a:solidFill>
              </a:rPr>
              <a:t>(Mat.12:36-37). </a:t>
            </a:r>
          </a:p>
          <a:p>
            <a:pPr algn="ctr"/>
            <a:endParaRPr lang="es-CO" sz="3600" dirty="0"/>
          </a:p>
        </p:txBody>
      </p:sp>
    </p:spTree>
    <p:extLst>
      <p:ext uri="{BB962C8B-B14F-4D97-AF65-F5344CB8AC3E}">
        <p14:creationId xmlns:p14="http://schemas.microsoft.com/office/powerpoint/2010/main" val="2605466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330824" cy="5577483"/>
          </a:xfrm>
        </p:spPr>
        <p:txBody>
          <a:bodyPr>
            <a:normAutofit lnSpcReduction="10000"/>
          </a:bodyPr>
          <a:lstStyle/>
          <a:p>
            <a:r>
              <a:rPr lang="es-CO" dirty="0" smtClean="0">
                <a:solidFill>
                  <a:srgbClr val="FF0000"/>
                </a:solidFill>
              </a:rPr>
              <a:t>Heb.8:10.</a:t>
            </a:r>
            <a:r>
              <a:rPr lang="es-CO" b="1" baseline="30000" dirty="0"/>
              <a:t> </a:t>
            </a:r>
            <a:r>
              <a:rPr lang="es-CO" i="1" dirty="0" smtClean="0"/>
              <a:t>Por </a:t>
            </a:r>
            <a:r>
              <a:rPr lang="es-CO" i="1" dirty="0"/>
              <a:t>lo cual, este es el pacto que haré con la casa de Israel </a:t>
            </a:r>
            <a:r>
              <a:rPr lang="es-CO" i="1" dirty="0" smtClean="0"/>
              <a:t> </a:t>
            </a:r>
            <a:r>
              <a:rPr lang="es-CO" i="1" dirty="0"/>
              <a:t>Después de aquellos días, dice el Señor: </a:t>
            </a:r>
            <a:endParaRPr lang="es-CO" i="1" dirty="0" smtClean="0"/>
          </a:p>
          <a:p>
            <a:r>
              <a:rPr lang="es-CO" i="1" dirty="0" smtClean="0"/>
              <a:t>Pondré </a:t>
            </a:r>
            <a:r>
              <a:rPr lang="es-CO" i="1" dirty="0"/>
              <a:t>mis leyes en la mente de ellos, </a:t>
            </a:r>
            <a:r>
              <a:rPr lang="es-CO" i="1" dirty="0" smtClean="0"/>
              <a:t>Y </a:t>
            </a:r>
            <a:r>
              <a:rPr lang="es-CO" i="1" dirty="0"/>
              <a:t>sobre su corazón las escribiré; </a:t>
            </a:r>
            <a:r>
              <a:rPr lang="es-CO" i="1" dirty="0" smtClean="0"/>
              <a:t>Y </a:t>
            </a:r>
            <a:r>
              <a:rPr lang="es-CO" i="1" dirty="0"/>
              <a:t>seré a ellos por Dios, </a:t>
            </a:r>
            <a:r>
              <a:rPr lang="es-CO" i="1" dirty="0" smtClean="0"/>
              <a:t>Y </a:t>
            </a:r>
            <a:r>
              <a:rPr lang="es-CO" i="1" dirty="0"/>
              <a:t>ellos me serán a mí por pueblo;</a:t>
            </a:r>
            <a:r>
              <a:rPr lang="es-CO" dirty="0"/>
              <a:t> </a:t>
            </a:r>
          </a:p>
        </p:txBody>
      </p:sp>
      <p:pic>
        <p:nvPicPr>
          <p:cNvPr id="4098" name="Picture 2" descr="http://t3.gstatic.com/images?q=tbn:ANd9GcT2qRfW3Gh0AFS9OIlLMMb6pixjsy57-sfCLnZZgNO4L53eK63a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60648"/>
            <a:ext cx="4104456" cy="43204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894664" y="4725144"/>
            <a:ext cx="4104456" cy="1938992"/>
          </a:xfrm>
          <a:prstGeom prst="rect">
            <a:avLst/>
          </a:prstGeom>
        </p:spPr>
        <p:txBody>
          <a:bodyPr wrap="square">
            <a:spAutoFit/>
          </a:bodyPr>
          <a:lstStyle/>
          <a:p>
            <a:pPr algn="ctr"/>
            <a:r>
              <a:rPr lang="es-CO" sz="2400" b="1" i="1" dirty="0" smtClean="0">
                <a:solidFill>
                  <a:srgbClr val="FF0000"/>
                </a:solidFill>
              </a:rPr>
              <a:t>La Escritura dice que</a:t>
            </a:r>
            <a:r>
              <a:rPr lang="es-CO" dirty="0" smtClean="0"/>
              <a:t> </a:t>
            </a:r>
            <a:r>
              <a:rPr lang="es-CO" sz="2400" b="1" i="1" dirty="0">
                <a:solidFill>
                  <a:srgbClr val="FF0000"/>
                </a:solidFill>
              </a:rPr>
              <a:t>e</a:t>
            </a:r>
            <a:r>
              <a:rPr lang="es-CO" sz="2400" b="1" i="1" dirty="0" smtClean="0">
                <a:solidFill>
                  <a:srgbClr val="FF0000"/>
                </a:solidFill>
              </a:rPr>
              <a:t>n </a:t>
            </a:r>
            <a:r>
              <a:rPr lang="es-CO" sz="2400" b="1" i="1" dirty="0">
                <a:solidFill>
                  <a:srgbClr val="FF0000"/>
                </a:solidFill>
              </a:rPr>
              <a:t>el momento que la persona se entrega a Cristo, Dios toma la </a:t>
            </a:r>
            <a:r>
              <a:rPr lang="es-CO" sz="2400" b="1" i="1" dirty="0" smtClean="0">
                <a:solidFill>
                  <a:srgbClr val="FF0000"/>
                </a:solidFill>
              </a:rPr>
              <a:t>Ley </a:t>
            </a:r>
            <a:r>
              <a:rPr lang="es-CO" sz="2400" b="1" i="1" dirty="0">
                <a:solidFill>
                  <a:srgbClr val="FF0000"/>
                </a:solidFill>
              </a:rPr>
              <a:t>escrita en las tablas  y las escribe en </a:t>
            </a:r>
            <a:r>
              <a:rPr lang="es-CO" sz="2400" b="1" i="1" dirty="0" smtClean="0">
                <a:solidFill>
                  <a:srgbClr val="FF0000"/>
                </a:solidFill>
              </a:rPr>
              <a:t>su corazón. </a:t>
            </a:r>
            <a:endParaRPr lang="es-CO" sz="2400" b="1" i="1" dirty="0">
              <a:solidFill>
                <a:srgbClr val="FF0000"/>
              </a:solidFill>
            </a:endParaRPr>
          </a:p>
        </p:txBody>
      </p:sp>
    </p:spTree>
    <p:extLst>
      <p:ext uri="{BB962C8B-B14F-4D97-AF65-F5344CB8AC3E}">
        <p14:creationId xmlns:p14="http://schemas.microsoft.com/office/powerpoint/2010/main" val="301459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 calcmode="lin" valueType="num">
                                      <p:cBhvr>
                                        <p:cTn id="9" dur="1000" fill="hold"/>
                                        <p:tgtEl>
                                          <p:spTgt spid="4098"/>
                                        </p:tgtEl>
                                        <p:attrNameLst>
                                          <p:attrName>style.rotation</p:attrName>
                                        </p:attrNameLst>
                                      </p:cBhvr>
                                      <p:tavLst>
                                        <p:tav tm="0">
                                          <p:val>
                                            <p:fltVal val="90"/>
                                          </p:val>
                                        </p:tav>
                                        <p:tav tm="100000">
                                          <p:val>
                                            <p:fltVal val="0"/>
                                          </p:val>
                                        </p:tav>
                                      </p:tavLst>
                                    </p:anim>
                                    <p:animEffect transition="in" filter="fade">
                                      <p:cBhvr>
                                        <p:cTn id="10" dur="1000"/>
                                        <p:tgtEl>
                                          <p:spTgt spid="4098"/>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80">
                                          <p:stCondLst>
                                            <p:cond delay="0"/>
                                          </p:stCondLst>
                                        </p:cTn>
                                        <p:tgtEl>
                                          <p:spTgt spid="4"/>
                                        </p:tgtEl>
                                      </p:cBhvr>
                                    </p:animEffect>
                                    <p:anim calcmode="lin" valueType="num">
                                      <p:cBhvr>
                                        <p:cTn id="1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1" dur="26">
                                          <p:stCondLst>
                                            <p:cond delay="650"/>
                                          </p:stCondLst>
                                        </p:cTn>
                                        <p:tgtEl>
                                          <p:spTgt spid="4"/>
                                        </p:tgtEl>
                                      </p:cBhvr>
                                      <p:to x="100000" y="60000"/>
                                    </p:animScale>
                                    <p:animScale>
                                      <p:cBhvr>
                                        <p:cTn id="22" dur="166" decel="50000">
                                          <p:stCondLst>
                                            <p:cond delay="676"/>
                                          </p:stCondLst>
                                        </p:cTn>
                                        <p:tgtEl>
                                          <p:spTgt spid="4"/>
                                        </p:tgtEl>
                                      </p:cBhvr>
                                      <p:to x="100000" y="100000"/>
                                    </p:animScale>
                                    <p:animScale>
                                      <p:cBhvr>
                                        <p:cTn id="23" dur="26">
                                          <p:stCondLst>
                                            <p:cond delay="1312"/>
                                          </p:stCondLst>
                                        </p:cTn>
                                        <p:tgtEl>
                                          <p:spTgt spid="4"/>
                                        </p:tgtEl>
                                      </p:cBhvr>
                                      <p:to x="100000" y="80000"/>
                                    </p:animScale>
                                    <p:animScale>
                                      <p:cBhvr>
                                        <p:cTn id="24" dur="166" decel="50000">
                                          <p:stCondLst>
                                            <p:cond delay="1338"/>
                                          </p:stCondLst>
                                        </p:cTn>
                                        <p:tgtEl>
                                          <p:spTgt spid="4"/>
                                        </p:tgtEl>
                                      </p:cBhvr>
                                      <p:to x="100000" y="100000"/>
                                    </p:animScale>
                                    <p:animScale>
                                      <p:cBhvr>
                                        <p:cTn id="25" dur="26">
                                          <p:stCondLst>
                                            <p:cond delay="1642"/>
                                          </p:stCondLst>
                                        </p:cTn>
                                        <p:tgtEl>
                                          <p:spTgt spid="4"/>
                                        </p:tgtEl>
                                      </p:cBhvr>
                                      <p:to x="100000" y="90000"/>
                                    </p:animScale>
                                    <p:animScale>
                                      <p:cBhvr>
                                        <p:cTn id="26" dur="166" decel="50000">
                                          <p:stCondLst>
                                            <p:cond delay="1668"/>
                                          </p:stCondLst>
                                        </p:cTn>
                                        <p:tgtEl>
                                          <p:spTgt spid="4"/>
                                        </p:tgtEl>
                                      </p:cBhvr>
                                      <p:to x="100000" y="100000"/>
                                    </p:animScale>
                                    <p:animScale>
                                      <p:cBhvr>
                                        <p:cTn id="27" dur="26">
                                          <p:stCondLst>
                                            <p:cond delay="1808"/>
                                          </p:stCondLst>
                                        </p:cTn>
                                        <p:tgtEl>
                                          <p:spTgt spid="4"/>
                                        </p:tgtEl>
                                      </p:cBhvr>
                                      <p:to x="100000" y="95000"/>
                                    </p:animScale>
                                    <p:animScale>
                                      <p:cBhvr>
                                        <p:cTn id="2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¿Cuál era el propósito que Dios tenía originalmente para su pueblo?</a:t>
            </a:r>
            <a:endParaRPr lang="es-CO" b="1" i="1" dirty="0">
              <a:solidFill>
                <a:srgbClr val="FF0000"/>
              </a:solidFill>
              <a:latin typeface="Agency FB" pitchFamily="34" charset="0"/>
            </a:endParaRPr>
          </a:p>
        </p:txBody>
      </p:sp>
      <p:sp>
        <p:nvSpPr>
          <p:cNvPr id="3" name="2 Marcador de contenido"/>
          <p:cNvSpPr>
            <a:spLocks noGrp="1"/>
          </p:cNvSpPr>
          <p:nvPr>
            <p:ph idx="1"/>
          </p:nvPr>
        </p:nvSpPr>
        <p:spPr>
          <a:solidFill>
            <a:srgbClr val="002060"/>
          </a:solidFill>
        </p:spPr>
        <p:txBody>
          <a:bodyPr>
            <a:normAutofit fontScale="92500"/>
          </a:bodyPr>
          <a:lstStyle/>
          <a:p>
            <a:pPr marL="0" indent="0">
              <a:buNone/>
            </a:pPr>
            <a:endParaRPr lang="es-CO" dirty="0" smtClean="0"/>
          </a:p>
          <a:p>
            <a:pPr marL="0" indent="0" algn="ctr">
              <a:buNone/>
            </a:pPr>
            <a:r>
              <a:rPr lang="es-CO" dirty="0" smtClean="0">
                <a:solidFill>
                  <a:schemeClr val="bg1"/>
                </a:solidFill>
              </a:rPr>
              <a:t>Dios </a:t>
            </a:r>
            <a:r>
              <a:rPr lang="es-CO" dirty="0">
                <a:solidFill>
                  <a:schemeClr val="bg1"/>
                </a:solidFill>
              </a:rPr>
              <a:t>tenía el propósito de que esas leyes también estuvieran escritas en los corazones del </a:t>
            </a:r>
            <a:r>
              <a:rPr lang="es-CO" dirty="0" smtClean="0">
                <a:solidFill>
                  <a:schemeClr val="bg1"/>
                </a:solidFill>
              </a:rPr>
              <a:t>pueblo (</a:t>
            </a:r>
            <a:r>
              <a:rPr lang="es-CO" i="1" u="sng" dirty="0" smtClean="0">
                <a:solidFill>
                  <a:schemeClr val="bg1"/>
                </a:solidFill>
              </a:rPr>
              <a:t>para que sus cuerpo se convirtieran en un templo</a:t>
            </a:r>
            <a:r>
              <a:rPr lang="es-CO" dirty="0" smtClean="0">
                <a:solidFill>
                  <a:schemeClr val="bg1"/>
                </a:solidFill>
              </a:rPr>
              <a:t>); </a:t>
            </a:r>
            <a:r>
              <a:rPr lang="es-CO" dirty="0">
                <a:solidFill>
                  <a:schemeClr val="bg1"/>
                </a:solidFill>
              </a:rPr>
              <a:t>pero los israelitas se contentaron con considerar esos estatutos sencillamente como un código externo y su observancia como un asunto de cumplimiento también externo.  Dios no tenía el propósito de que sus leyes fueran consideradas así. </a:t>
            </a:r>
          </a:p>
        </p:txBody>
      </p:sp>
    </p:spTree>
    <p:extLst>
      <p:ext uri="{BB962C8B-B14F-4D97-AF65-F5344CB8AC3E}">
        <p14:creationId xmlns:p14="http://schemas.microsoft.com/office/powerpoint/2010/main" val="308567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calcmode="lin" valueType="num">
                                      <p:cBhvr>
                                        <p:cTn id="15" dur="1000" fill="hold"/>
                                        <p:tgtEl>
                                          <p:spTgt spid="3">
                                            <p:bg/>
                                          </p:spTgt>
                                        </p:tgtEl>
                                        <p:attrNameLst>
                                          <p:attrName>ppt_w</p:attrName>
                                        </p:attrNameLst>
                                      </p:cBhvr>
                                      <p:tavLst>
                                        <p:tav tm="0">
                                          <p:val>
                                            <p:fltVal val="0"/>
                                          </p:val>
                                        </p:tav>
                                        <p:tav tm="100000">
                                          <p:val>
                                            <p:strVal val="#ppt_w"/>
                                          </p:val>
                                        </p:tav>
                                      </p:tavLst>
                                    </p:anim>
                                    <p:anim calcmode="lin" valueType="num">
                                      <p:cBhvr>
                                        <p:cTn id="16" dur="1000" fill="hold"/>
                                        <p:tgtEl>
                                          <p:spTgt spid="3">
                                            <p:bg/>
                                          </p:spTgt>
                                        </p:tgtEl>
                                        <p:attrNameLst>
                                          <p:attrName>ppt_h</p:attrName>
                                        </p:attrNameLst>
                                      </p:cBhvr>
                                      <p:tavLst>
                                        <p:tav tm="0">
                                          <p:val>
                                            <p:fltVal val="0"/>
                                          </p:val>
                                        </p:tav>
                                        <p:tav tm="100000">
                                          <p:val>
                                            <p:strVal val="#ppt_h"/>
                                          </p:val>
                                        </p:tav>
                                      </p:tavLst>
                                    </p:anim>
                                    <p:anim calcmode="lin" valueType="num">
                                      <p:cBhvr>
                                        <p:cTn id="17" dur="1000" fill="hold"/>
                                        <p:tgtEl>
                                          <p:spTgt spid="3">
                                            <p:bg/>
                                          </p:spTgt>
                                        </p:tgtEl>
                                        <p:attrNameLst>
                                          <p:attrName>style.rotation</p:attrName>
                                        </p:attrNameLst>
                                      </p:cBhvr>
                                      <p:tavLst>
                                        <p:tav tm="0">
                                          <p:val>
                                            <p:fltVal val="90"/>
                                          </p:val>
                                        </p:tav>
                                        <p:tav tm="100000">
                                          <p:val>
                                            <p:fltVal val="0"/>
                                          </p:val>
                                        </p:tav>
                                      </p:tavLst>
                                    </p:anim>
                                    <p:animEffect transition="in" filter="fade">
                                      <p:cBhvr>
                                        <p:cTn id="18" dur="10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b="1" i="1" dirty="0" smtClean="0">
                <a:solidFill>
                  <a:srgbClr val="FF0000"/>
                </a:solidFill>
                <a:latin typeface="Agency FB" pitchFamily="34" charset="0"/>
              </a:rPr>
              <a:t>Además, ¿Qué otro propósito tenía Dios para ellos?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618856" cy="4525963"/>
          </a:xfrm>
        </p:spPr>
        <p:txBody>
          <a:bodyPr>
            <a:normAutofit/>
          </a:bodyPr>
          <a:lstStyle/>
          <a:p>
            <a:pPr marL="0" indent="0" algn="ctr">
              <a:buNone/>
            </a:pPr>
            <a:r>
              <a:rPr lang="es-CO" dirty="0"/>
              <a:t> Ofreció a su pueblo que disfrutara de la experiencia de tener un corazón nuevo </a:t>
            </a:r>
            <a:r>
              <a:rPr lang="es-CO" b="1" dirty="0" smtClean="0">
                <a:solidFill>
                  <a:srgbClr val="FF0000"/>
                </a:solidFill>
              </a:rPr>
              <a:t>(Lea Eze.36:26</a:t>
            </a:r>
            <a:r>
              <a:rPr lang="es-CO" b="1" dirty="0">
                <a:solidFill>
                  <a:srgbClr val="FF0000"/>
                </a:solidFill>
              </a:rPr>
              <a:t>)</a:t>
            </a:r>
            <a:r>
              <a:rPr lang="es-CO" dirty="0"/>
              <a:t>; pero los israelitas se contentaron con una religión de formas y apariencias.  </a:t>
            </a:r>
            <a:endParaRPr lang="es-CO" dirty="0" smtClean="0"/>
          </a:p>
          <a:p>
            <a:pPr marL="0" indent="0">
              <a:buNone/>
            </a:pPr>
            <a:endParaRPr lang="es-CO" dirty="0"/>
          </a:p>
        </p:txBody>
      </p:sp>
      <p:sp>
        <p:nvSpPr>
          <p:cNvPr id="4" name="AutoShape 2" descr="data:image/jpeg;base64,/9j/4AAQSkZJRgABAQAAAQABAAD/2wBDAAkGBwgHBgkIBwgKCgkLDRYPDQwMDRsUFRAWIB0iIiAdHx8kKDQsJCYxJx8fLT0tMTU3Ojo6Iys/RD84QzQ5Ojf/2wBDAQoKCg0MDRoPDxo3JR8lNzc3Nzc3Nzc3Nzc3Nzc3Nzc3Nzc3Nzc3Nzc3Nzc3Nzc3Nzc3Nzc3Nzc3Nzc3Nzc3Nzf/wAARCADpANgDASIAAhEBAxEB/8QAHAAAAgIDAQEAAAAAAAAAAAAABAYDBQACBwEI/8QAQhAAAgEDAwIFAgMFBQcCBwAAAQIDAAQRBRIhMUEGEyJRYTJxFIGRFSMzQqEHNFJywRY1YnOx0fAk8TZDRFOCouH/xAAZAQACAwEAAAAAAAAAAAAAAAABAgADBAX/xAAkEQACAgMBAQACAgMBAAAAAAAAAQIRAxIhMQQiQRMyFFFhQv/aAAwDAQACEQMRAD8A5HOGOccGoVGcbyc/9aIkPJ55+1R5PuKFidNVBJx0qTbgivI156ipgOaDmGjQxjdnNa+WdxyuWPGB3ojBJwoyT0FMPh/Qmd/PuEyOwpEtmSiq07QZrrBf0gcirWTwcrIWWYqfY81cX8otYykPpYVUHVriNx+84+aakvRlApLzw5ewvthXzRmq2bT7q2x58Mi9+ldK8OarBcziOfBb3pxvNHsru2zsRgfcVasey4Gj57xkHIJHtXn044OD79q6nqfgu3kd2ij2E/4TVJL4Cu2YmNQ6/JoOEokEZhkDOcjpW2SB14700XPg7UrYZMQI+9U1xp00LbZoWX5pGn+wWVxAz0rCFot7YDPB/WoGiPGBx80EwEOEzjrWuVz0xRATnbuGR71oQOcHBz1zTWEidehFYo5HzUoG3IJHNeKAR2z96lkPNmSMe9egY7561uQwYjHzgdqxEJPYgHrnrmpZCN8MehFZtwOM/ap/KI7c98ViKB/K27PWpYrIXG5sDrW2AW9QPNS7Nx4wD/WphEMgmlsNkKopV+PqwKyiFUA47VlLbE6SSI2481ps/wCEUQUyT1rQLzihKQyI40A6jFSKF/PvW2zk4Xp3qw0rT3vbhFC+kHOcUit8GCvD+kvdSLLIuI1Yde9N9xcQ2sGxMDjtXno0y0wMK23p7VS21re61eeXArYJ5PatC/CIQe6ka4fbEpdmPYV7B4a1G8XcISB811Xw34JhtY1eVAXK8kimyDSIIk2rGo9uKChfRqOBDwxqdhKJlQ4HYCm7QtTlCrDcqwI7GunT6VE6kbR+lL+q6DH6nRBuHTApopxYaI7eOGZNwUc0dbQwD0lV+2KoYblrUiN85FHQTyyOGToTWqLtCUea1bwjkIv6UtXmhRXaNuiU5PBxTtLEJIx5gzUAjhRccEU9JrpKOX6j4FJDPBlW657GkrUtMnsZCk6Ec9QK+jFWGSF1IBGOKUdc8PQ36v6OmSKzzw32IGjiax8HDfaopV9J6n4zTFreizaZOUIJTqDiqOSInpnNZXcfQJgoi9WeQMcnOcVPb2k13ciOCB5XA+hF3GiLOxuLq4hhgjEkkjbVQ+//AGpzu9G1fwtHAgtpY+Fd54BuAB7ZFTYdKwW08HwQWzNqFxI9wqZaODgIx5G7PUEccd6ufC2jeFdTdor7Fu5j2IIzzuJ6kn8+KCttdSO3VWVt4yCVb6snng8gfc/bFRPbLfXPm6eRFK45jVOSw7j2pN+jUF+O/wCz6bQ9QhOkw3F3YzR5Uj1MpUc7jjgd80jm3CoGAyG5XIxkV9Q6JDN+y4LfUSJJXtwJ8nk8dDS14m/su0zUVM2lObG5A9KjmNvYY7VZTfSuUT5+8kgEnIAPbpWwTAx2rpsn9keu/vMz2Y2JuXDE7m/w47fehR/ZV4keNXNvahyv0mbp/Skpi0c+VP8AhP61lOE/9n3ii3lKvpErL/ijYMKyhqwaisAM/evNtTH/AM4rUYPakchkjWJSz7RnnjpTd4egazh3MPvVLolp+IuhxwDzTbehYYFiQDcTjir8K5Y1AflzazfCCIErnBxXVfCnh2DTrZcRjdjkmqPwRpkdpEJ5QCzHOTTqb+NMc9KtS7Y5YooVcYrYYqvXUo2PBFTLeoe4/WmaAFGhbmISDpUqTI44IrGwRxSjITdb08LIXUdPatNHOAVYc1f6rBujJxS3BMYLkpjrVuJ9oWaC9VujAuB3FUrXbumV70bqDecwBqCC1HQgVpSECtGmMhZW6UZcqsbBux65rW2tRERIvtQt+8jnC5xQoLF/xPp8N9ERjscEVy28097e6MO0klgqr/izXYVjeU7G96FsPDcVz4hinuBJsgJceXjO4dM/HWs+fHfRU7JPAfgsaBD+1dUA/Huu1IgwZAp75xTDc3cNujs8qiPHqC8YNVXiTxPJZOUs7Z7iVQQqRjcBjqTXONS8Ua/+IzPcvbZOQhhAA/WsTjZdaihk1e30TUbh1gs7UzSfWxuPLOfgdKO8E+GIYNdhuLg3cLRepIn2lJM+x79KUofGF8YzBq9pbajB/hkjAb+lWmlXVtJcQ3egtdWqxyYkgLHEbkdVHTHHamjqhE7Z2yMIMHgk9+MH7VPz9x1FIa+INYeSJUG/jnZGCK3vNY8TxgQ28DFypYO0QC/YmrLQaHpeOBnGOQOn3rYYxnr84pEa/wDEpRkaRUBOFdVUff8AKhreTxMWZp7qR0/lxIBxU2/4SjooIHJ4PuTWVzO4OrST+u5GM97nk/kTWUNv+Ao4z71qFIJI9q83HJqS0BknRcdTzVDj0VDf4atRHbGTAyRnmjrG2l1XVQFHoXFRW4MdiqJkk8cU++CtIW3gErr6ic8itMV+NDJFvp2kmOBVzwB0qwXS0P1GjowMA9K3NPdDlY+mIPpJqN7F1HpzmrU5rBzQsJSNHcRfSxxXq6hLFgSA1clFPUULcWscgOVFAgJJqEcsZB70uX4QXQdTVxeadtyYyaVdW8+CQlweKaDpissLuRCFIqF7kDbsPPcVTNeOy5zjHvW9pIZnGfetkZcKxmW5/cDPtWlviQHcAfaoXZEt+Tg1CJtqjaxwRyB3qIlhToschboAOh6VXya75Nlvsba43sCryxwktjPQVR+LNeayiW3tyGuG52nJC/J+aSpNf1STCftOfg9FbB/TsKz5sv6JaQ4SahLFKXutS1iwUniWW1DL/wDrn+tHNd6i9lJPNa6f4g0zH7x7dQJR9x0J+M0oaf411i0ZRcut7EuP3U46j4phsY9I8Qz/AIjQbl9H1VPWEzgOT7r0Iz3/AKVQnFkuwA+HNI1yKSbw1dm3ukbmymGNnx7irTwXp91ZP+E1KMRzCQmMDDPCcdcjJweeMUPc/vL6O116L9k66mPwupW64imx0z9/Y1tZJq/7dlurqEmSP0tNEx2u3YjH/tSNJDxOhtdFPLjAfkc7c/6gD+tCSygT7fw/I/8AmF0JA+26ljUb25n1BLOKK7nkC7z1OB157Vtb2V+8wuPwdwzx9ioA/wCtDYahrmndISGmIJHB9H9Rmo5L8RxxKXwXBIIdf9KWXstQ9aR6fO0kgXHpzz+tFQ6LrEqRoLHaFXZlyAQ3epbIWZvYvxMTPOiNn+Vm5/QVlBWvgrVBcb3vlRCc7cbv/O1ZUtgOKGitNXN0vHSg+ec8fernw9D5koJqV0qQ3aJH+Ju44iOARkV1fT1SGBVDY46VyywuEs7gOO3XFMces3UgHlAhe2ak8igasWJz8H9ZU/xCtw4x1pCGo34P1frUkeuXkZG9cikX0oufzMe9wI61ozgUtWviEMcSZT71ZwalHKPqyasWWLK3haLHfxWpce9QiRGHXFZsJ5U5ptkK1RISDwQMGqPXrNJom9j8VaFnQ89KC1KYGE5op0Brgita4kZQOAaKt7byhuFSiWN7g4PfmvbqZfoWtsPDOyG8mdkIFAG8NumWDPK52xxKOX+R9qsUQSDB71PpunRLc/iGGZhwpz9I+Kqz5NIlmHHvKigeDXd3mxabprN280Etj9ajldGhaPXfDcSg9ZraMcfPHWnkRK7MQMqTxWOsf0EHHQk88VynnafTd/iR/RzPUvBoa1/aPhu4F5akFmhY+tPgUqKhSRQA8ckTdeQ0Z/711m+0SSK4a90GYWl2DllzlJB7EVRahYweJSYrqAabr0SnJPKzY757/fqKtjKMvDHkwuDA9O8VQapaNo/iuNZIJAFW56Hjpk9j/wAQrpHgmAW2mG3WXz40YCKbr6ewNcO1Cwu9PuWtr2IpKoz6vUCPcHuK6z/ZJcKPDZjUBmiYq45yx655471an+mJEfI0QOXRVXscDFeFcrhTjHGc1E0m8htxx2GMVhcAkrkp0OQRzRHJSQqYLHPx3rCwzktkn37VH5qKxUtlsZ4rWHklwVbH8pPSoQIRwTgnI681laqSGxgj8qyoA+Ui3JJJHwaY/Cis5Zh0zxS05yM03eEMLbZ75oRfSmJaoG/GbSDgnmmezVUCjI6e9J1zdFbt8HoeKMj1sx4DH9azZ/7HS+aaSHRWXGSQfzqMhDS5DraOAN2D8UZ+PCpu3Vns6CaaLxNuMYGK3BROQ2PzqnttUjZsFhRLTo44bNR3+iNRZZJfyQ8o+770VFr+ziRSPk1QjA7/AJ14wGOTmgssosqlhixzt9Vt7hRhhihdWAeFih7Umu7xHzIpCpHYdKlXXpNoilIJ6cVrxZlLjMWXDp02tUbezn3NeSn14J4HetoplKlgOtV91cN5pVffpXVTqJhfoaL2GCQiTHHz1qztLlTGWXgnpSJrdtOoWeEsd5xt9jVv4evWubfBVtyLtY9Oa5H15HtR0Pj1Q0R38caep1HfJOM1sl5DI7BZQexrnetyzu42OSE4xnuKAg1K6iGzeSRyxrKnfpdLJTOsLNGRgkHH5ZoPU9Mh1CIqzbJBgpInVSOR/WkW01mcsJBJK+ONr00WepJcRph/V3BopuLtDJqfGVl6q3rfsrxMyAgbrbUF9OD8+x9/enTwJpcek6FHaqR5jMWkfkh2/wAXwMYpZ1m3hvrd4blQ+TgEe/vU/h7xekenLam3mdoBt3BwAcGtuPKpIxZcKg7H9Y2zudhz3+a24CbiSQeobOPypQl8XyNOqwWZ2jG4ytQ154zuIzsitYlx2Y5/SrbKbHdOSQhXb1weTUbMilgPS3c7a5tL4rvJbpxNduMrkJFhQKGTUJbppJJJrhw30rvIzQ2BZ0tb+3SYRvdRiQD6WcAn8qyuZTLeeWStoSSD69pO3OO5rKG5LOVN14pq8NSf+lHalLJLDHSm3w7ETampG7M69ILy7CXbZPfNePK0hG3NQ3tuG1ADqc9auEsgkakjnFZ8z/I24lwCj8xCuCSc1fRxzPakkHpQ2nWnnXIBHAPamqe3SK3Cj26Vmbs2wxuhJnnlgc5JFbQa1MnDMcUfqFl5mSBVPNYMM8c0CSTReWmsSSHk8DtVml8WAyP60o20TxHPOasIrkrgE4oUSM2vS+a67ZoKV90wI4OagSYEhs81vG3mXA71fg/uJlncRhsYy6AfFa3VtskBAz9qkt5ViQA4zU6Sxs5aQ5RRuNdu0onMauQv63rFvZKLN4mc5DvInVcdBV14asfLsvxMkckYn9YST6sdqA0rw9barqk2o3TSGHzSyxEDaT1H5Y5prvpSilASARxg9a430SUmdP5cbQoeIILX1yR5BxnAHU0nwybLtd4Ugn+Y4roF/p5uLcnBPfHvS1qOnq4VTC2R146msy9suyRJ2SNIw0ajB7ryK0S62FQMjJ7UBb6VPE5EU8kWf5QeKsrTR7lm8wT7m+Vwv6VZKqK1GXoQb0yQuplBbb6SRjbRvhvQYGhaQ+cNxB9BBUt80CkMhYxTwJu7MoGDVv4b1eIwXUEqoksJxlY16j5x/wBatwUVfQHjSbVVCyHaADhml5Iz34r1tL0xY0meOGbfniSY8/oKjk1mRo0PkvGrKz/xcHAOO3FRNq7yhA0BLLGSP379PuD1rXaMlBlvb2sLGO0tIoyVyQkYYH82zn+lEJmCMnYqY4PpVMfqDS9a6o8Ft5yJHGAMMNnmNz8mtF1i5woedRkHgKFH2qWkAYnZV3NI7ByPq88nP6jFZSve6tqFtdPIkzhAAB6yytx2rKXZAs5IuAfvTx4cAFgCR/LSOFyfzp38P/7vA7YpoelKAowH1Zs+/emtrTfAmAOgpPdvKvy57mnPSZfMtxk9KyZ106Xy00F6PYCN9+BRt9g5rW2uEA6gVHNIHOBjmqDoxSoGMSsvNC3OnK6llBzR7LtXPavbeYMCtBsDgmUK2eGKspGKlOmoVyBzV8YUJzxWrRqvXpSuQv8AEkU6aZx0NRpCY59o96t5bhEU4PSq61cTXJPHWrvn7Mo+hJQDY43kJ6gUQkL3DGyhYrPMMK20EIvfNG2kBO0ADc2MUXZXFvAZ0kIEu7DNjrXT+iekaMPz495WE21oljaRwQekIAOBiopB5o5bJz3NeyTCcnZJuPQ4PAqEwhQoJI55Oa5M5WdiMKXAyJfTgAcUFfWMUgMoxknmtYr8JOLdiDkZyKJMqsrA0N0TVsAXTbdwpZIyevIohbFHwoAUDoQOlZJIIxv4wB0rR7wqAQRg0kpB1I7uKOLdwWdeV981WaHp+p7bp102dmkbcfMQKD+feipLtZ7yKJ8lS4U4PWuj2cXl20aDjC8c1r+WN9MH1/6ET/ZvXLm1yPwsLlyVDMSVXHT71r/sbrssPlyahapGRzgMWzT/ALtr4PJ64A61hw5znAA+nua2NJGITrXwQUjP4nU5ZH249KAAD7VungHTZBGs81zKB1y2BTahBXaoYH3NaSPtBRTgntjn9ajSJQuS+C9KZfLMTx4PXzOtZTCAgI9PI4ANZS8JqfJaEmfGOh9+tdD0RBHpmSOi1zuNR5w+CBn3roOnknS/YFaaC6URFbUbjF6Bn+am7TbllswOtKV7ag3W89mpl0lPMCKDxWXOumz53QU13LHluce1DtrUqHgmri8slWHnHIqrj0sSsSQMVRozYsjJYdbkkG05omzuG8zJB5re10iOMhiP6UbJbosXApdS+LbCRNlQfihridgKHhlIbae1bTgkHHtVTXR2+AFzK5BHxROgxhn3MOAahuAFTJ9qs/D8QaMkdSeK1/JH87MH0vgzaRh5GlYfwxx96pNfsJpLl7mzkCk5LIxwDTEFFnp5jUeuT1HHY0s6veBMQkEEfU3WrfrltIqw/j0U31TVLSUxi5jjweExnH50dbeKb6MFb0Ky9mU0PcabFNcGY8kDoaGit4I5zHvZ5M8qPpAHzWNqy9Z5JltFfPd3qTRBtqL6jimaGdpFDKc8dBS1p13HGhidTliQMDOfarSKRouQ2AT261XJUa8WWy0aRXHqGfg9aAupAhIGPii4ZlmHCAt3Ymo5IUYFnx+XNL6WNgunRKdStHmOE80ZOeprqKkOoGCpArmMN4ttfQO6hwj5IYYFdFhvIngWTzFO4ZyDnIrofLxHN+rsgpmKp8/FeCPKgrndnORQl1qtpCjGSZRtHNUN54z0y3J2ztI2cKqqeTWp0ZGNTAdN5DHvjNeOyxjDZ+9Is3j64cbrfTXVf/uTMOKDfx3qSTRibTl2OCSIXPP5mg2Szoa+YOVwV+aykCbx5dgII9LYZGeGzmspbBscKiO+eP8AzcV0W2KjTgPgVz21jZ7qMKD9WaeVJWzA5p4MoiU+obVcn5q30mTYit8VTXcbSEn5q2sFxCq/FZ85qw3YVd6pkhSelZaamI8kkVG2mCYk5xUT6HIR6GP2rPZrUGxgg1aN15YYx2NbNqEbjAI5pWbTbuE98VIkVwhBbNRyHWyGCRlyCtbl/wB3VXaytgK1GNJhetVtWWRlwF1CXERPt1q78Iu08ixpjjk0t6hJmM96k0rX/wBgqBBGJXlG6Qt2X4+9XfPLV2Zc/To+rXIAPq2KvHA6mknW5zKNipyDkke9ev4osdQ8oOrR+knrx+dSWVnLqk6OiiKyXlWPV/n7UZLZ2VRdFHLdTiEb7Yk4B4780NBLNExR7diD9TKM5pu1bTbdV2RMWJOSwqnSBvM2xnPb2qpxouilI0027jVlKlV2HncOQD2q3gmEs4hfGHztI/1qputNlUeauAe+0c4qa1lf8S085G5YxhugK+33qNWh43BlmVkiZlc+kHAI71jTOp9MnUdPaoxeC4YbZAvHTHWoZGDMwZlx8UqgaN7QLqcrNGyA7mYgZzirm00q+SNPLEWABuInUjBx88VUW93b2l5E11log2SODmmVPEOhSD91cTIobaTyAD9sVrw8RgzSuRLc6Nc3MxV7xY41jOEjBc/njioIfD9hbLiWSS5kTmQMwX9AOamfXtGR5JIRJcE/U0h9OaCl8YPHEFtbaJBnkkZI/pV9ooZYW1lGgDJaCIBiQREXPxywr2SbUUuAHjkSJAQhWBcgUsXHijUriaRmuPLwPpQYx+VDp4j1FJmMt6pUnjPJqbJAHRpHcIVurlCB0IQGspKudfvy4K3wZxwayhsgUUfh7RGZd7qASc1d3tj5UOBnirq0gS3iA4BFQak2Yz0xW1YlGLKoilIqpyantJMjAPIoPUJcEgVFYXJ8wgjGBXNzI043RfxuQeTRC3PlrkHNVTzn046N3r1rgCMgEY71TqaY5Wi0F4JDyK3leMrwRVC18qcVtb3QnbBJFDULzBrOiycN0rSW4JXjn7VBNIiN7tULyBlz0xUcUhdySQNOyRjALMBnvRt1pVtOrSiZ4yY1RDtDrx788VX21zFG7SzNsjQdSM5PSiBe6a4RFNq4j5Jy0Zz+R5poRornKwaDS0i1CKJpfMVgAQqbS3fqe3HWnZnZLSG3hBUbPVIvAQHtSposkNxqss8cbuQCEmZi6p74zn/wVa3k8ocJljEAXIA5JHHbtQk2iRSDEuED4yRGqkKO7H3ra1gILNtCjPLHqT7Yqtg2oGknO8jk8/TkZFG3Gow/hEaPcct1K4zQpsvhKMSa+lWIJGTiZlyMdvvVXcrs3ICC5UHPY/NZHMvmCaQSHccE5zigZp8xzSAjax4TJzgU2vATmmyaF+rqyBFY5J7mpGuQCzbed3Wg1lIK+TGP8TADI+xzUalnLsG4LZGKRp2Tfha2GjX2upF+zYUlMMpaUs2Dg9Ks/wDZHWnmdBpyopfk7htxjsKZP7NEtotPldUImZyJD2+KdiwByFIzWuEVRmm7Zzax8A6hPMZLuaOCPPpVRk0wWvgbR4SBc+ZcydT5jcU0Fi2Mbhg1pg5JJGTViihCut9D0q3Vo4dOhVT19GQfzNCjw1oZuHmNjDnuOgq4bJXajYx7V6qkD6v1Hegw0K+t+G9GSyklhsUDLlgU4z0rKn8W3Dx6VdJFJtkeMgHbnnispCCkys/IzQ17ETGQfajidgxVffz+kjPaurk8MqFHUoQsh+9VaybLj0/arLUXMkvFUpBF1knpXLyq2XRZdCRtg3ZwKEkZgxO7j2rV71NoUHJoeKYySEbh71nLbJ5gWi3Z2kf1rLWd+AOx61FcNgY3A/ANeo3lpxxmhZCzM2AS9V93fDYwB6UPPdEKRznFQWSfib62RozKGlUeXnG/J6ZpkrGsYx4c1a8srdwVWOUb/V7djQs3g3V5ZAXeLaxwWDE8V0/UTGjJboiokajC56D2BoCFGluQY1IjXnjvQlPXwmtlHHYpo1jEkbetVxwOp96pDcuLgmZvKjB5OOWHtTXr8bSSM30LGmQCff2pTv4418tv4gJBKse46Uj/ACI+B0s+4xtiJVf1SAvjjPsOa0nu4pIoIxI5GeA3UUIBJFAFcZMmCSeDnPAzQbhTJIUBYNICzbvpNWpCuTRJNfytwobCg4HznvVjbSxi3VpMblUBifc9qpb54lmjmjGZDhT125ou0MzB/M+s8gDv96BL6GxyvIzD6QTwRx96jjmES7YjkjINY7EMASMnrmhmQB3KZ6Zx2o0TY6v/AGb2M8di13K6hbg5UEdcCncNGp3Fjn2NU/goRJ4ZsvKBKtH355qzkjjxls/OTWhLgCZ2R25B+MGvQuOtaDDD09vatI2Acht/PU0yZCV+DkYx3rVmXnArVhHz6mOagldUI2hznrikkQqNZBluoo2Tcp5yDWULv/Eao2GYBegNZVWxBamcHNVOp58onHaj1Jbk1pdhGtyGxnFdeXhmQlqAXYtVRfti5AX86tdQfyS+FFUyDzC0jcmsEo2FOgSS5VXIPWo/xRBbaeaDuj+9bHvUW4njpS/xofYtYbglsk0aZ2dcdqo4iQeuaIjlO4DmqpY0XQD5ATjngir/APs6tbW58TRLexhxHEzxqTxuHQn7UvxMGAByB0OK6L4MsYdM0a51iOVJnuU8mIAfQe9IuDui1ur5Jru4lGSochc8f07UfpchEIiRSjMfqI4waWZruK3ZPxMojDc896sNJ8S6dIxxdAbcjngcVQ4tsOyQR4hWKM5UlhjDKetKM8CF1k8suoztT/vVrqmpSXdw0cDB1PTFaIqqqI4O4jkUzeor6UV1M0rMioqPjk/6igbJIy8298JuD7QPX9qbxpqXAkjCgLjG6qe70z8K+AQFPVqaMhZQZUKgkugIASrEkBuaJBeOTDk7wcMfmiLG3LyMkbFc5AYVU6i01jdNbTl2YMSSR1XFOug8CZbkNdFmPowMD3+a3W4LHhgecAharIFJRQTnaMAewPerGKPLJHjJJCDPvVbk0x1G0db8IeMLGPSYbK7kEFxCuCFX0/FXknifT2ibddxEAc5HSuaaZpd210xtEDxouwdByP8A3on9kauYHUwBTu4ld+la4t6iMdJvGmnRJ0mkQ8AqowaBPjqH8QYorV9p6bnxSzH4evJ48vqNqFB6DNTN4UVZ9/48N7hYiRU6AtbzxqyuwW1Tjs0vX+la23jgTDYbYq56bXzVPL4ajVnk8+Rwo6iP/wDtU0dmkd2n73gN9JGM0rsFnT/D7b8zSDBzu3HnNZW2hKv4VVIGNoOVrKWhxPldEOB1oC/YtGeaIdC7ZNeyoohy9daSsyiTewF92Peq0oVjcDrimC/ZUZwuMVUtEGikPYisUvSClMT5h3da8QA49817IP3xAPQ0aljIVDkDGO1BukPFWQKuBnP6URaxl25ohbbCgbcUVZwYbpWaeRUaYo0ihOSpB59qLvfE2p+XFaQvttrXhBGOv3otYV8mVi6KQvp3DjPzW1rpqC3AdHTecliykH8qXHL9sGQroIdS1SYXEkhkbZlkY4x8Cg7tPIhlWVXhlz9DcZ+1NDAWrEsrCMjqy7xj4x0qtYR6jqCxvkxxjoWDZ/KrNl/oppi9bXFzGFuFndQv8wbkU0aNrv4+WO2uGzKCAGB+qgNfsbO3smkhCpJuwTGev3XtVfZWrWsfn3CmNz6o88Z+QaaUYzRFJpnVxIbWDYOpHPNL9w0l7dCNT1PPtS5Y69eXUptp23MThD3NNmlR29sSbgEynk896y5Pw4XxlsFR26W4XhNw/wANVviTbd2iM6fvEPDfFWTo0kgGVEfapNSszPp0ioOgyD80sX0kjn0T4OO/ejoJGBVg3TpQYidTyvPQ4oiBHzy23ng1HVjx8Ok+HL5mi8x2G6Qrv3lCo4I4zV2kTEybltVUDgqYyc1zXRdZu7KZo7cxMB0DpuNMY8QXhs3WKCH8Q5yP3OMD5rZC6KGxrt7rbAI8hsnr+Ix/QVpdTuP4VvE3mfzEu5pSg1XWXYKJiij+ZQMZ9sV7dXWobCJbmQg8eo03QDFLIML+4VDg/wD0fekLxFdGXVI4beLaqDLNCh6/aphqDFixlk3R5HEhySK80tZHujdBnaUn+J1/oOf6UjYrDNF16/sXRYppCFzmJxuzWVfy2UVzADdxpLHjIkD7JF+Nxxj88VlGmTZlaGIbmhNVutkZCnGBRjdT9qpdZ+l/tXSm6RUxfupyx55JNZOQlizHrtqK4+pa21H/AHc3+SsV2wCpD67pQeQWpwith5A4/Kk+0/vUf+an2L+7D7VXk8LoFabcEnK9KmghAIAHepT1NbxfUPvXPb6bF4FLNptvZ+TeSJ+9lDMMZYAdvtQl/qIu5Zls4pPw6gfvwmMfaqfXP95232pr0D/4Zu/z/wClakkkjLJ9FC61V4o2SC4f1dDWaZesjqrhJVY5YuOlVepfxV/OibD6fy/0q6uCX0tgy6peiQBRbwdI2b6z8Vpqt/HdwmCZdoQ8gcEHtihNJ/iH/P8A60NqH96l+4oJ9IXfgyzil1CS4kkEkkf0oacJGWSby0j2ktyTSd4C/wB6SU4Sf3//APKs2fsi/H4HXMAEGFxkDqK3truIwASZIXqOxryb6G+3+lVy/wAFvuapT6Myi1aFYr1xEOMZUD5rSGESXESNnDMBgD3NT6t/fk/5YqTSv7/a/wDNX/rTf+h4+HTdP8C6R5MTGKQsFzu780avgbTC4JeYKOxbrTHZfwl/y1PJ9Lfet8TOLsPhHSoJS6oRnphqmfw5pODm2Ru+Gz1q7f6F+1QnqftTEoTfFWh6Zb6DevBYRbwhYbVwc/euX2TeS0UfmMg3BtwPArs3iz/cV5/yjXFof4UP+daraK5ejTPrbQxqhJOFxvxyfuO9ZVJqH95/OsoA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www.elperiodicodemexico.com/galeria2010/3774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1772816"/>
            <a:ext cx="3171825" cy="316835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389095" y="5085184"/>
            <a:ext cx="3503385" cy="954107"/>
          </a:xfrm>
          <a:prstGeom prst="rect">
            <a:avLst/>
          </a:prstGeom>
        </p:spPr>
        <p:txBody>
          <a:bodyPr wrap="square">
            <a:spAutoFit/>
          </a:bodyPr>
          <a:lstStyle/>
          <a:p>
            <a:pPr algn="ctr"/>
            <a:r>
              <a:rPr lang="es-CO" sz="2800" dirty="0">
                <a:solidFill>
                  <a:srgbClr val="FF0000"/>
                </a:solidFill>
              </a:rPr>
              <a:t>A estos Jesús los calificó de fariseos.</a:t>
            </a:r>
          </a:p>
        </p:txBody>
      </p:sp>
    </p:spTree>
    <p:extLst>
      <p:ext uri="{BB962C8B-B14F-4D97-AF65-F5344CB8AC3E}">
        <p14:creationId xmlns:p14="http://schemas.microsoft.com/office/powerpoint/2010/main" val="68990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 calcmode="lin" valueType="num">
                                      <p:cBhvr>
                                        <p:cTn id="14" dur="500" fill="hold"/>
                                        <p:tgtEl>
                                          <p:spTgt spid="1028"/>
                                        </p:tgtEl>
                                        <p:attrNameLst>
                                          <p:attrName>ppt_w</p:attrName>
                                        </p:attrNameLst>
                                      </p:cBhvr>
                                      <p:tavLst>
                                        <p:tav tm="0">
                                          <p:val>
                                            <p:fltVal val="0"/>
                                          </p:val>
                                        </p:tav>
                                        <p:tav tm="100000">
                                          <p:val>
                                            <p:strVal val="#ppt_w"/>
                                          </p:val>
                                        </p:tav>
                                      </p:tavLst>
                                    </p:anim>
                                    <p:anim calcmode="lin" valueType="num">
                                      <p:cBhvr>
                                        <p:cTn id="15" dur="500" fill="hold"/>
                                        <p:tgtEl>
                                          <p:spTgt spid="1028"/>
                                        </p:tgtEl>
                                        <p:attrNameLst>
                                          <p:attrName>ppt_h</p:attrName>
                                        </p:attrNameLst>
                                      </p:cBhvr>
                                      <p:tavLst>
                                        <p:tav tm="0">
                                          <p:val>
                                            <p:fltVal val="0"/>
                                          </p:val>
                                        </p:tav>
                                        <p:tav tm="100000">
                                          <p:val>
                                            <p:strVal val="#ppt_h"/>
                                          </p:val>
                                        </p:tav>
                                      </p:tavLst>
                                    </p:anim>
                                    <p:animEffect transition="in" filter="fade">
                                      <p:cBhvr>
                                        <p:cTn id="16" dur="500"/>
                                        <p:tgtEl>
                                          <p:spTgt spid="102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¿Cambió Dios su propósito bajo el nuevo pacto para el Israel espiritual?</a:t>
            </a:r>
            <a:endParaRPr lang="es-CO" b="1" i="1" dirty="0">
              <a:solidFill>
                <a:srgbClr val="FF0000"/>
              </a:solidFill>
              <a:latin typeface="Agency FB" pitchFamily="34" charset="0"/>
            </a:endParaRPr>
          </a:p>
        </p:txBody>
      </p:sp>
      <p:sp>
        <p:nvSpPr>
          <p:cNvPr id="3" name="2 Marcador de contenido"/>
          <p:cNvSpPr>
            <a:spLocks noGrp="1"/>
          </p:cNvSpPr>
          <p:nvPr>
            <p:ph idx="1"/>
          </p:nvPr>
        </p:nvSpPr>
        <p:spPr/>
        <p:txBody>
          <a:bodyPr>
            <a:normAutofit fontScale="85000" lnSpcReduction="10000"/>
          </a:bodyPr>
          <a:lstStyle/>
          <a:p>
            <a:pPr marL="0" indent="0">
              <a:buNone/>
            </a:pPr>
            <a:r>
              <a:rPr lang="es-CO" dirty="0"/>
              <a:t>Ahora, bajo los términos del nuevo pacto, se transforman los corazones y las mentes de las </a:t>
            </a:r>
            <a:r>
              <a:rPr lang="es-CO" dirty="0" smtClean="0"/>
              <a:t>personas.</a:t>
            </a:r>
            <a:r>
              <a:rPr lang="es-CO" dirty="0" smtClean="0">
                <a:solidFill>
                  <a:srgbClr val="FF0000"/>
                </a:solidFill>
              </a:rPr>
              <a:t> </a:t>
            </a:r>
          </a:p>
          <a:p>
            <a:pPr marL="0" indent="0">
              <a:buNone/>
            </a:pPr>
            <a:r>
              <a:rPr lang="es-CO" dirty="0"/>
              <a:t> </a:t>
            </a:r>
            <a:endParaRPr lang="es-CO" dirty="0" smtClean="0"/>
          </a:p>
          <a:p>
            <a:pPr marL="0" indent="0">
              <a:buNone/>
            </a:pPr>
            <a:r>
              <a:rPr lang="es-CO" dirty="0" smtClean="0">
                <a:solidFill>
                  <a:srgbClr val="FF0000"/>
                </a:solidFill>
              </a:rPr>
              <a:t>Rom.12:2 </a:t>
            </a:r>
            <a:r>
              <a:rPr lang="es-CO" dirty="0">
                <a:solidFill>
                  <a:srgbClr val="FF0000"/>
                </a:solidFill>
              </a:rPr>
              <a:t>dice</a:t>
            </a:r>
            <a:r>
              <a:rPr lang="es-CO" dirty="0" smtClean="0">
                <a:solidFill>
                  <a:srgbClr val="FF0000"/>
                </a:solidFill>
              </a:rPr>
              <a:t>: </a:t>
            </a:r>
            <a:r>
              <a:rPr lang="es-CO" dirty="0" smtClean="0"/>
              <a:t>No </a:t>
            </a:r>
            <a:r>
              <a:rPr lang="es-CO" dirty="0"/>
              <a:t>os conforméis a este siglo, sino </a:t>
            </a:r>
            <a:r>
              <a:rPr lang="es-CO" i="1" u="sng" dirty="0"/>
              <a:t>transformaos</a:t>
            </a:r>
            <a:r>
              <a:rPr lang="es-CO" dirty="0"/>
              <a:t> por medio de la renovación de vuestro </a:t>
            </a:r>
            <a:r>
              <a:rPr lang="es-CO" i="1" u="sng" dirty="0"/>
              <a:t>entendimiento</a:t>
            </a:r>
            <a:r>
              <a:rPr lang="es-CO" dirty="0"/>
              <a:t>, para que comprobéis cuál sea la buena voluntad de Dios, agradable y </a:t>
            </a:r>
            <a:r>
              <a:rPr lang="es-CO" dirty="0" smtClean="0"/>
              <a:t>perfecta.</a:t>
            </a:r>
          </a:p>
          <a:p>
            <a:pPr marL="0" indent="0">
              <a:buNone/>
            </a:pPr>
            <a:endParaRPr lang="es-CO" dirty="0" smtClean="0"/>
          </a:p>
          <a:p>
            <a:pPr marL="0" indent="0">
              <a:buNone/>
            </a:pPr>
            <a:r>
              <a:rPr lang="es-CO" dirty="0" smtClean="0">
                <a:solidFill>
                  <a:srgbClr val="FF0000"/>
                </a:solidFill>
              </a:rPr>
              <a:t>2Cor. 5:17</a:t>
            </a:r>
            <a:r>
              <a:rPr lang="es-CO" dirty="0" smtClean="0"/>
              <a:t>. De </a:t>
            </a:r>
            <a:r>
              <a:rPr lang="es-CO" dirty="0"/>
              <a:t>modo que </a:t>
            </a:r>
            <a:r>
              <a:rPr lang="es-CO" i="1" u="sng" dirty="0"/>
              <a:t>si alguno está en Cristo</a:t>
            </a:r>
            <a:r>
              <a:rPr lang="es-CO" dirty="0"/>
              <a:t>, </a:t>
            </a:r>
            <a:r>
              <a:rPr lang="es-CO" i="1" u="sng" dirty="0"/>
              <a:t>nueva criatura es</a:t>
            </a:r>
            <a:r>
              <a:rPr lang="es-CO" dirty="0"/>
              <a:t>; las cosas viejas pasaron; he aquí todas son hechas nuevas</a:t>
            </a:r>
            <a:endParaRPr lang="es-CO" dirty="0">
              <a:solidFill>
                <a:srgbClr val="FF0000"/>
              </a:solidFill>
            </a:endParaRPr>
          </a:p>
        </p:txBody>
      </p:sp>
    </p:spTree>
    <p:extLst>
      <p:ext uri="{BB962C8B-B14F-4D97-AF65-F5344CB8AC3E}">
        <p14:creationId xmlns:p14="http://schemas.microsoft.com/office/powerpoint/2010/main" val="403024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ISERUUExIUFRUUFRUXFBQXFRQUFBQUFRQVFBUVFBUXHSYeFxkkGRQVHy8gIycpLCwsFR4xNTAqNSYrLCkBCQoKDgwOGg8PGiwkHyQsKSwpLCwsLCwsLC0sLCwsLCwsKSksLCwsLCwsLCwsLSwsLCkpLCwsKSwsLCkpKSwsLP/AABEIALgBEQMBIgACEQEDEQH/xAAcAAABBQEBAQAAAAAAAAAAAAAEAgMFBgcAAQj/xABGEAACAQIDBQQHBAcGBQUAAAABAgMAEQQSIQUGMUFRE2FxkQciMkJSgaEUYrHRFiNjcpLB4RUzU3OCkxckNEOzJWSisvD/xAAaAQACAwEBAAAAAAAAAAAAAAACAwEEBQAG/8QAMREAAgEDAwIEBQMFAQEAAAAAAAECAxEhBBIxQVEFEyJxMmGRscEUgfAjQlKh4fFT/9oADAMBAAIRAxEAPwC1YrbjC2lCPtxulOY/CBrZdD061FyIV9oWr1lOnTa4MqTmgv8At9uleHedhyqLmkvwocrVlaem+UA6suhLS70v0oN97X6fWgJKAnFWIaal2CU5PqWSHexjyp1t6G6VUI5rGj0lzDSilpKa6DFJsmZN6n6UOu9z3sVqIkrzs760a01K3BYp3YZiN8JENitMtv449360JjsF2iae0vDvFVWaS3GrlHSUKi+EmpFwfyZoO0t65YEhkfIy4hC8eUknKDlJIIFtdLU5DvDipEV0w0jK3ssFYhrcbG2tVne+N2wuysqsb4WQCwJuTMdB1P50/OVGy8BnjmY/acWB2TAENeO3FWub2ta3A1n7KapKW1X3uP0vbr8hkZ2dmTEG9E8hPZwu9rXKgkC/C54CkbR3hxKWUwOHNsqZWzMDcDKOJ4Hh0oDGRGbZeD7IExxvOMWq3OSdnHZmUDkY7BSfDiaP3dwEpw+KSPN274QrhQdGK9oWlWK/NhnAtxu1DKVOEZT2K0W1brh2v7deOC6oqUG0Azbx41BmfDSKtwMxUhbngCeAJ6GhsZvdionCSQOjmxCMCGIPs2U6m/LrVWw+ElCyCzqBYSaEC9/VDA88w/HvrRplU7alW4Ep2ei4Uk2tiTg0EeUng1swB6252q5XdKg1ugniTx8kn3ffPyM9puJH4reDERQdo8M4bMA14mESKb2DyE3Dk20tbvvQDb7zKqsY2CuCUJBAYAlSVPOxBHypv0ch4cY/bBlhEM4xquCF7MRP6sgPPPlAB1uaNwe1YPsWDw2LQ/Z5o53WZReXDS/apVEq/EtrBl5gDmKVKdOjPZKnuvZ47NPp3VuOqYKTY3NvjiECl4mUOLoSCA4va6nmLgi46UZg94ZnjErNHFG0nZK8jNZpLBiAFBNgCLsbAXFQm9+y2gOFiLI+XDEq6HMkiPicQ6Op6ENepXZOM+y4GB3gGLSfFsRCwusLwhRdCBcTPmFh7JCag30Os6PkKpTim3Ky+fPF/kupKTuI2jvbPBK8MiWeNiri97MOhHEfnTH6dyfD9aA3q2cIsfiUErS5ZCS7EFyWAchyNMwLFT3g1FFKu6ahQq0ozcVlJhWZZP09k+H60pPSHKPdqsGOklKf+i07/tOsy7QekItoVsfGiDva/T61n2WjcHjiNDwpM/D6KzGJGS3PvdJ8P1p6Le5wLldeQvULhrNrSplvVZ6elxtDirZJk75SE+zRSbzMou48Fvr86rqIEF+f4V4Ev6zH5daB6ak+EMirc8ljG98jn1U08aE2zvW4iIA161DS43kosKi9pYz1DQT0sIwcoxtY5zSFf27J1NdUT21eVg+dV7k72b1isKTYr5c6AxEwtlYX/EUXisRltQv2tG9oX7+dTTTtkoSa6EdPss+1Gcw6cxXuy9mCXNmJGWwsOOtGPCy+tHr+NHbGxSSB865WuNbcdDxp06slBtf9FqlFsAk3ci6v5j8qEk3ah+J/NfyqxYqIr3jqKBcXoIV6j/uD2pdCFbdWHrJ5r+VKj3XiB0eTzX8qk72p9NeBpz1FT/JhqKZGjdSEj2pPMflSk3WhHvSea/lUrE5B40UdRcN9KQ9TVX9zLEF2IiHdmAG+aTzH5VFbZ9G+GY5wZbNxsy2B8qtBe2mb6U/DP7rNoe7hUR1Vem90ZMs4mtsijDdZh7GNxqi1gBMwAHcBSIdzAqhUxeLVV4KspCjwA0FXb7IQbZ/pRC4FvjPlXPVvOec/zAnYkUTAbhRRHNHPiY2+JJMpI6GwGlWHBblRSZjJNPIWW2Znuwtws3HSpv7OR758qL2ZJZrF7/KkVtVOd5Xz/PkWaE9jwUVtxg7ASYrFyKrXCvKWAI4EX501ifRzDI5aSbEueRaTMR0sSKvswtIf1lteGWvCTc/rf/jUx1lRWaf8+guUVwUef0fRyDLJiMU6i1leUsNOHEUpvRxA2UNLiCqCyoZLqv7oIsPlV3BP+If4aVn/AGn0qFrKq4f8+hG1dijf8McJcXaYgCwBe4AuTYaaC5J+ZoiH0fQpfspsTHfjklKg+IA1q3PiQP8AufSkrivv/SperruO27sEorsVGL0YYRQdZSTqTn4nrwpwejPB/tf4/wClWntiff8ApXZz8X0olrNQlZTYyy7FW/4aYP8Aa/x/0rw+jLBdJf8Ac/pVpLn4vpXuc/F9Kn9dqf8AN/UnauxU/wDhhgukv+5/SnF9F2C+GX/dP5Vag/fT0bUL1+p/+j+pOyPYruH9HODUWAk/3D+VFJ6PcH8Mn+4fyqwIKeWqstbqH/e/qc4x7FN25uBhkw8skedWjUuLtmBtqQQRWbTPW3bwn/k8T/kv+FYl2XWt7witOpCTqSvZ9fYrVscAj3NA7Rj9Q1MGKgtpxeoa160/6cvYqdSCtXU7krq8luGmy7Wn4VG9vRG2FOagC1aVKK2oy5S9QXFjWHA1O7FxIkV84F7jUacjxqqGS1Tm7st1fxH4Gl6imtlxtOTuSzgr3g0PJHzFEZjSNL1Si7FnkEK1yEg8aeZK8yeFMuSkPRetwIvTqkqeIoeMW6UfCwYWNr8jSZ4HRETLcXBHlTUbH4l8v6U9kZT7v5172d9RlpdxyJLDQZ1HrWI5gL9bg6VV9jbxYzGYqeCOSKD7OiMS0IlzlyRa2ZbDSrdsy/dWf7i4+KHamN7WWOPtI4smd1XMQxuBc61TlxK3yHL4W7di0YKLGriyk8sUkXYMytHEY/1gkRSHBLa5SSLGpdVCuoLKC3AW426U7DtGKRyiSI5ChiFIawJsCSNNbHyqoelLESKIVhVjJZ5FCaMBFaRmXqQATYa6UELylteCILdKzwW/FQnNe4F+7+lDzYqOMEySogUXJYWAHG97VH7j74pj4QGKidAM40AccpE7jzHI91qH9KcN8BbQ/r4Rbxe1vCuzGWyRzi1PbIljilZQyupB4HKRfzF6CkxDH318v6VKbQvc6rx51GEH9nT6XFxY2GPxr5f0p0tyDDy/pXqKfuUpV/cpjYaPL/eHl/SuL/eHl/Svf4a9yfu1AVxA8R5f0r35jypwL4V7k8Ki5IgDvpa14B4UtR4ULYQ6hp9WphafSM0mRwJt7/pMR/lP+FZCmBY8tK2La5Aw03+W1Zq75hpwrb8Km4wlbv8AgTOKfJEnBgd9R22I/wBWanmhJ5VG7awp7I1qVanofsV2uxUrV1PdlXteb3E2Zt21pUk0dAe8aEVW8Zs4rqhuOnOrdj9ng+yflUNPhyD0q5p6qivSZ0ld5K0RepndtdJPFfwNN4jAhtRoaN3eisHuOY/A1crVE6bOjGzJQLSJEokJSXXSs1SLCAnpcY7q9kWlRJ3UxvAxIcWHuFLEXcKeiTup7sO6q8phoaU3FiAa7segFOFLcvrSNfh+tBcdFkrs9SOQrPNwtnxS7Ux4lijkCxw5Q6K4Fyb2zA2q9xYtYkLyHKoBudT9BxrNd0d5Ew20MTLJBiVinRFDnDy2DIb8LcCD9KrSV1L9h0cxf7GnYDd6GCeSWKOOPtUjVlRVQExtIc1hpciQD/SKjNv6bV2bb/3AP+y9ObP3wixOJjigWUizvI7RSIiqq2VSWA1LMPKoverbMS7TwDeuVheTtXVHZI88ciDO4Fh6xFISaeezBimnnsQ2/O60mAmGPwd1QNmkVf8AsseLgc4mvYryv0Oh23N5Ex2yxIoCuuIwwlS/st2q8Oqnkfyq9yYlXAsAyOPEMpH1BBrJN7NzpcJPC2GDHCS4rD50Fz2J7ZDlbrGTwPLgeV3xqborfyuH+BqqKStLlcP8GpbQTU6L51Hdn91POpPGi5Pqg/OgTD9wedFTeBCEZO5fOlBCeS+dKSAnQIPOiGUILBQT40Tl0/n3CGhBbkteCLuWvHJPu/Wn8LDc8PrUN2V2cOwYPuFeoisWUWuvhqDzA6X0v3VD7Z2hLnKK+RFFzlUs+jZbjQqeXHWopIHBBSSQEOeZYXvqovwTiR31j1dc1KyTJSv1LRLhbcq5MIedhTG7+0pZVlEhVuzZFDAZSxKBzcXNh6y250RITetCnUdSNyUxwADhXFqbWA+FLEYFEcB7bF8LOP2TVneB2e44iw760bbM+XDTEco2NZe+1yeNbXhqm6clHv8AgXJxvknvsqAa61D7yTKISAte4XaF9Cb0Jt/FnsiLCrNWnJRdyXK6wVHP3V7SO3NdWJtFm744kWoeUK4186mcUkRXUMNKjuzj5OPmKKE8Ge45IGaEqaktkQ3V+tx+FOYrDoRxFObEAAbXmPwqxOpeAcI5FAU3JRk8OtNDDE0mM1yMsR7Lc09ElSC7Npf2CpdaIaQxCndT9+41xitpSkg8aU5J5JGjD3Gu+zdxovs/GmpPA0O64aEpLl5Gio9oHo3nUcYb8Q1Pw4L97zqJRj1CvclYZr8jXsmJ1trpScPBYX1oGbQE2bWq6imwkez+sb5SfnSNR7jedColuT+dEpY8Ven2sdhjbX+BvOlLFf3D51z4fuenMPDl1s1S3gkWVyCwU3PE0MU+4fOnpBfk1MFR0euiSdk+4fOj8AncaAC9zVKYGK3I0NV2RzZRcbgvtGKmkQGSzgRoSGUMgAZshZRxHvcNTrepBocS8cafZoQwP679Wp9W5ylAHGXgb6tw0vVah240OJxjLKl2eYJcWUFXFiRzIzPpzyGiRvB2aGYYrN2ZCnNlLOHYn9Wqm9gTfUciK8zL43dFhcKxaNx2HZYhMpBTEygnjmHq5CDz9QAfKpaWW3AVBejOI/2eGa5Z5JGLG3rm4XMvd6tteYPWpiZNedbulXoVxF8s8MteZ6RavbVcsjgDeKYjB4k9IW/lWOLjb1sO8dvseJ/yW/lWNXA4CvSeDJeXLHX8FPUSakgiLHFTexp7amILxE0PHiL6UvFkGE1e1UV5bdiKdXoQOle0rsq9ryd0PufRLbbjsA0Z86CxOOwo1yOPKgZ+VIkQGujRis5+pQc2wk7Uw3LN8xRGzMTEc2UjiPwqtYnCFfCjthj2/FfwNPnQioNps6FR3s0WuOFW5iq/tHa8k2L+xYRgjKufEYggMIYybAIp0MjHhfTialWlyQu/RT9dP51UPRbJnG0Jz7T4rJfnljT1R4evWc0+f2NGC9DmWb9CYvemxTtzc4qQMT1spCj+Goz+yMXhsfhAuJlkwsjSqyOQXVxBI6BmHtr6txcAgrre9HyYk5uJomDF3IvrY3HcbWuPkSPnROnNLkjzWGbS2jFh1LTEoouc5AykAXOt6Ci3vwhtcyoG9kyQyRhxa/qlgM2mulQvpba+zH+f/wBTU/i8IkuzQkliv2ZDryZYwykdCCBS0kkr9RijGyb6hqSpIoZGDKwurA3BHUGgtqbVhwyM87MiqCcxGhAte2uvEedQPomicbPzOTleeZ4Qb/3RYAEdxIYjx76D9Nv/AEH8X4xVy+Lb7/6BjBOe3pkuWCYSIHyyIDqA6hWsdQbAm3HgdaTjNtxQMqESSSsCViiQySFRxYqPZXUamw1qUw49VP3V/AVQNh7yJBtXFriDbtMiBj7hiaSwPRGDg34aDxoYqVROyvYKnTcr2XBbtlb1wzzthwkscqRiRkkjKEIWCg68dTUbLvrgmcqGlYglbpDK6ZgbEZ1BHHvqwTYSMyLOPaEbRhhwKOyPy46oCPE9a82eiIixoMqoFVVF7BVAAA+QpUWlmwN12K7PvhglbL2kjNa5VI3kIB0uQgNvnTmyt4sNiZmhieQuiCRgyMllLZRcNY3uelVrcBQNs462n6iP/wAprQsRFGrGcj10jZc33CQ+X+JR4XPU06o9stqDmlF2QFtHacOHUdq7AsbIoBaR2+FEX1mPcBQE+9sKAdrFioVOgeWFkS54XbgPnUZuJiPteJxeMkNykv2aC/BI0AaQr0LMwv3KBV1mjVgVYBlYEMpF1IPEEHiKBva7Mh2i7MjMJPHKuaN869QeB6EcjXjRa8WrOwW2VteKNGPYTyLEVJJ9SUfqvEoxsD0B61qTR68TTp2g8PFrhVIqLxwMYfDDjc0FtPe/DwaZs7dB+dRm/u8PYxiJT6z2zW4gXA+l7n5VncUpa5PxMPkCRr5UVOl5uZcDKVLflljx2Ow2NcCaFrC6qFyALdr3BuLEknzNeTYXD4b1+yxEwY3RJRGkIYagO4uXAsCBbrUdsM3mVPebN2d7mMOFLeuB91T42qb3vxDGOMHJZmuoVSp9RAGL34kljboBWbLTxWp2NYbXXuMkluUR7dzfhIY0ikiVUBsDEMqoCTYZeY1te9zxNzerjFNHMueJww52Oo7iOIPjWMYhzwHHU/JdfxsPnUhsnbLYaWKXMQAyhxrZkYgOp6ixJHeBWpOgo5h0IqUFlxNOlW1M5qPx0dqjjXQd0U7kdvI//J4n/Kb+VYyXrYt5f+ixP+Uf5Vjdq9V4Mv6cvf8ACKGqfqQnOb0RJLeM+FNZKbmBCmtLVpOjL2E036gaupGY15XjLF65ukz8NKQXPSl4h7W0pkM3dTUsFC+RzKTyFP7NwRGe3UafKmlRutG7HgY5734j8KCcrRY+CuwqeEvBJGPaZGC/vWuv1tVE9FGOCzYvDHTtWE0YPMgFZF8R6p+VaMsFrfnVL3o9H03bjGbPkVZc2ZoWOQM/Non4KTrdTobnqap7o2cZe9zSpNbHCX7Msc2EOanIcNYi/wAvHj/KorA73zqtsXszFrIOJiiMyMeoyXtReC2jiMTiorYOaDDxZ3d5gqM75CiKqXzW9cm5HKodV2sKdO3JH+lX1dmvcX0bT/Q1R+8DY6DZkfaSR4mJ1iElozCwjKqQjlWN1I9QsLH1hUv6UMJiMRhTh8PhZZXe9yMqooK2uWYi514DpU/sSLt8GsU8Dp+pSOWORQLnIFYAgkEacQelLVVRUW88j4zUVG+RexcfFiMPHJBYRlQFUADJl9UoQOBXhbuqmem5bYD5N+MVN7C2dtDZWLeNcO+KwchvmiZC69HKMRZwNDyNrin/AEqQYnHYZYsNg53JBuWCxhblT7zan1eVQtqqel4z9jkoxndPGfsaFh7BFv8ACv4Cqpvp6P4sfaVHMOJUWWUaq4HBZV94d41Hfwqc2XjjJEpaKSJgqgpIuUhsouAbkEX0uDUHsreueNeyn2fiwyeqrRosqOo4HMrWGluNKipL1ReRUbrKZW/R1tbFQYyXZ2J5RtIutwrIyhsh+BlYN8h1NaPh219rn0qu7u7CmfGzbQxEfYvJH2UEBIZo4hYlpStxnbKug4Ad+k6cRkubZre6ozMfAUyct8mwqst0rlC3FP8A6zjv8iP/AMhq+bbBbDTBTr2bW7yBf+VUDdSHFw7SxGIlwU6RTxBFICSEFXDAsqtcAgnratFWf7y8a6fx3RNSXruigehvGDssZDf1lxPajqUmUWPmhFaOAetZpjd08XgcacZs9Vmje/aYfMFcKxuyrmIDrexGtwetWjDb4zOtl2ZjRJ8LJGiA98rMFt31FVJyco8MmolKW6LwVf0gYbttrbPiXVjNE57kh/WMT8hWkSzBFZ2Oigk/Kq5u/u3IuIkxuKZGxMoyKi6x4eK9+zQn2mNhdtOg04t7+bbCRGFXtI2UnS9l4/kfl31DvNqK9jvjaivYoG39oGWVpG11Jt93UN8vyFBGQIpvwB8eJ0+etJxCZY3tqSpF+JJItr1OtM49LKBfiQP4QbHztWjUl5UHJdEatGnunGHeyJfYGyZcRMli0YQrINbM6o3Ig6a2HHrep30gQSZIJQH9QmNlbIAzPaxXL1yW4cxTXo1xZeR1b2oo7HoO0ZSov4LVp3sS+EkOnqZH/gkUn6XrzdbUVPN3XyRVcI6qEUsYT/f/ANMwWQOBxF9bcCcp1Hna/jXi2dTfUEsOmgJH4g60FLtn9YEtoJXy2uTldbsfAWv8qP8AZ15cTblfUkddfxrd0modaF5crDH6qkqU7R4NP3W2w2KwuZzeSNmjc/EVAZXI6lWUnvvT7Cqv6NsR+txEd9HjjkH7yFo3t8mj8qsmM0NRFWk4mFUjaTQDvDHfCTj9mfxFZHLg61XbuMthJyeUZ/EVm64hW4V6XwpyjCXv+DL1Sd0RrRWpvEx+oakp1BofFQ2iJrS1E/6MvYVT+JEFkrqdrq8hcvm4zKDa9Owhfh86kTsFja7AUzNgMugYE0PmxeEyjm4Jicfl0Fge6itkSkq3HiKCOEy6kA99Lwe1rhwORH4UUopx9KH05ZJMhib8KXHIBxaoqXH00ZXOg0HWg8pvktKaLGmOUcPM07/aSjv8KrkSgcTc0ZHNcaACkyoRCcyZO0ieC01Li2POg4pD0p/LfkKX5aQvdcWsvhXjTHupi1uQr068h51O1EXPROe6iI5/Cgyn3R50tE+6POucUTkk4pPCg8SCre7bvpcN+g86cxUOZfZBPfSVaMgkC9sT8FJkJ/Z0gR29xPOuKH4E/iFOsgkLjxJ+550fHL4VHR4bnkTzoyGK2pCgDib8qXNRJCXsAWNgAL34WrHdvbZaeZnkUr8wwAHLTpVk3v3sMl4YTZR7R6mqlHEb1Z01Jx9bL2np7fUxqWO+XvI+nrfyoTG4UtIgtca21IGbvsL8BUxhYLjwJHTgSKE2tA4T1WyEEEt0Fxc/z+RotSt9KSRo6arGFVSZYfRZEqwTva367snJIOsWbL63PR1FWvbUBkw80RHtxuFYa3OUkAjk1wPHl0rLNnyBXkyPMHdy2bNlU2sEUgMbkADiCdDc1MJtTF5WviZjrYDNawsOYAPPrWW/DKsrO6yZVatuquce+PwVtSsMsE6jMrBg6e+CNCpB4Hjx6Ud7OhFrHQdAdVBtw0IHy+dR2CzLNKqt64ZmUn1irMAyya+8CxseRQGpyZc7ZspUsqFwbX7TIocm3ElgST30/R0nSqu77p+6ZsajV+dZNdmn8muD3YmKSLFQysSFSS75b+yyspJA4gFgx7ga1HaGHDDMLEHUEag996ySbDkjoetgT8r1YNytsNBKIXZjDMwHrG/ZynRWXorGykcLlTpre7VVnviZVenf1IkN51IweIv/AIf8xWShraqa23e/Cf8AKzi3FP5isVxOEsdPKvUeCzUqUvf8IyK7yh2PGE6HjROP0htQ+z8MSbsKI2rERGelXNZbY0hUYWd0QOaupdq6vIlk+i8W8rAAEAd1CPg2UXZwBSNobwwxgBAXbqdBVfxe23kNyflyrqNCpJcWRnytcK2jjm9lBpzalbCAKvfqPwNQ747vqT2FOGV/Efgauzp7adg6aySMoA4ChO3JNOyHWh2XnSYIthMb60fhh3VGQmpLDUqoTcPVe6nQO6kxUpltwBqkzjmW/Kmgp+H60sDuNcvga4kbt9360uL936140Pc3nTUaa+y3nU8omxIIv3frT8bfd+tCRL91vOn0j7j50iRKGMZhLG4S9++mY8NfjHb/AFVIsBa2U0lcIL8D51yqWVv59wrHRQAcVsPGqrvpt51tCiMqtwf3XI1KhuFx0OvOpybaDlmCRm6KcquQhc9EzfK7feFRmK2P9u7aMyyIkeQDI1wMTYSFtRZgl0GXhqb8aqKs3UtbA+KUVuZRkjHPj3/nR0GHpqdGgl7DEAJLyHuSj44SfaHdxHA9SZFYd1ae66wWk7rApcGBe3M3+ZobE4XQ1II2lNzChTIKdhdkJ2hBzEqSoN9Ml7oNOai3O9iOtH7JhJnlQkmwQ3Pgw492X8KfUZMTY+y6hv8AUt0P0yeVByyn7W1tEYRAWPvHj9CtXIy9KKc1aTC8DgFMjtYXzuAeYHqqR5rU0mBFqE2Gl1B+K7fxEt/Op1IenQ/yqnUnZlq+2KIPEbPtQMmH/wD3D68qsONS3InwqGxxyqWYhFXUnibfy+VzUxldBJ3Ra9nbV+2YWSJ/75FAfo4PCQePMcj3EGqLtLd3K3CrRuZsYmUvMs0LAEwxEFDkIs0kl/bJv7PBbi924WDH4WMsYyyk5b62DDUAE24qeF+RHfTNH4lHTzcFw2UKtK7ujLGwdhYUHtVMsRq17e2UYibC1U/bc36sivSup5tJtdhVrEDmFdTWeurz21hmobRxQBFRzY2htq4rUVH/AGivTUqHpRmNZJJ8Rep7deT1X8V/A1Ulmqy7qv6sn7y/gaDVQtSY6mslkbWm8tKiNO5KxOCzYbRKOw/zpkRUVCKTOQDC428aITXrTMQpyTEAaDzqnLLwEjyYDgL0tI8oub3pWFh5kmvTJmOhNhQN9BiXUZe1ve1odQPv09NKCeJtSNPibypi4OHY3/fogN3PQsdvian1YfE1BJEiy3c9FKTlOXjbTNwv30H2w+JvKn8POCfaNLnHBKK3idmY7FNZkTDxkWcsyzOQ3EIoFrAX4kXJuQQABPYDCph4xHGGyrfU6szE3ZmPMkkmnzihc6mkGQHm1KhTURnIzjsPDOhjmiEiHiroGHiLjQ94quYrcJRrhZ3j/ZShpovAMT2ifxEd1WB4+jvTXbEH2n8qsKH+JCbXBSMfh8TAyCaEqDIq9qjCSElrqAToyXJA9ZRqeNEEVat4IzLhWCnUGNteiSK5+dlNVnJRQbfJZpyclkgtsRgOj/CHHyvGfnwqGw7MxugHrpBYNf1ZMgXMB0varFtJQXjBtb18w52OWouNFSdRa3rRA2BNgiFzbuFj5VcjbZ9RVT4y07OwgVVA5AAeAFhUqvG3d/P+oqPwmLjt7a+YpaPJPL2eGKXCEvI+YogLAaKPbbuuPGs2plhVHkb2piURS7sFUcSfp4nu40/u5u2ZXXE4pCqqc0EDCxuOE0y/F8KHhxOtgJXZ260MUgkkd55l1VpLBYz1ijUZVPfqe+jsXi+R0qYpywC5NqyH9oi8eaMZmQhlF7ZrcVvyuL/O1VjG7XhmPZBkgbM9vaEq5vWbUgGO4DBha2vHUGjMfjmjidgeAH4ioeTeSOVMkyK46MoYeRo34dOp64gqVsDm3MVG8YKkMo9W4Nx6untc+HGs23hAyNbvq47X2gGWy2CgWAFgABwAA4CqLt7RDXpdLScKDT7ANEFaupvPXVl2ILftdtRQStUhtWHUUNHhjXr4NbEZj5OSrHuxjETOrsFvYgnhppULFh6NjwWlV6+2cdrDjKxcsPjIT/3U+tHpNHb+8X61S8LhCKlUPAVjVdPG+GM80tIkjt7a07FNH8a1XpnAUCmZMeFFhx61T/T7uGA6panx8Y0Ei3pzDSITfMDVNw8uY68KOxG08q5V4keQoJaW2EHGp1ZaJ9opw7RR17zQmL23Egy9qoPPWqhJjQqljy4eNVvEYssxJ4mn0fDlLl4CnWsjSV23H/jrSxtqP/HWszjmouI3qxLw6C6/YUqzNFj2zH/jrpS/7bjy37ZePHWqGqWQ8r0zj5MqovzpX6CDdr/YN1mkX87fj/x186f2ftuNpFUTKSToOtZS81FbFxmXERHo4o5+GR2Np9PkRT1DckaViduRq7KZlBB4dKVhttxtcCZSRrVB30XJimYcG1+dR+yNo5JlJ4HQ+B0pcfDoypKafT5Fl1NtTazSxt2L/HXzNJbbsX+OtZ3tG8cjDle4pmae+tHHw6Ds0/sQ5tNo09NsQOpVpVIYEHXrUf8Ao1g39mdx1AkOvdWanGkGpDZe12zDWoqeE4upHKsy57f2Bh4MOTEozZrliSz+yfePhwqqbDxMY2jCzuijMuhYBi0iSRKMp9oetrarBvBtSD7IBNIEzeySwU3HQ8zZjpQ+6OEWOKSdolGZ7ws6HtioUAuc4zKCeA6C9Yzk1ehG9+/y/wCjr+ncy44rB4W93WO/eBTLbTw8QsjItUrau2CWOtQc+0Ca1KPhW7LZWdY0CTbkJP8AfLf50023ITo0yVnpfzoeWfrV+PhkO7GRqNF523tSMQOFcPmsAB4iqXJMDwNu6gjjCvhTDYoHUVo6fR+UrIZuUgiTFMvOonbGLzIaemxXI+dRe0/ZNWqlJeXK/YLjgCzV1NZq6vLbSC57V3miDWyk2oePemP4D5V1dXVddWjJxTwUlSjYJTe2Ie4fKvU3xjBvkNdXVW/XVn1J8uIbDv5FzQ/WvBv3Hmvkb611dS/1VR5uT5cRvFekFSdEOnjQn6ar8J+tdXUa1dRLALpRbHl39RR7B+tM/pwpNyp148a6urlq6gXlxGMZvqH0ymw8aDbedfhNdXU+OurJYYLpxbFJvSo900XFvio90/Wva6olrqz6k+XEIffhLAZDQ2M3yVj7J0HfXV1BHW1U+TpU4gTb0r8J+tdBvUFdWynQg8+tdXU79fWeL/6BVKKZNbwb8Rzm+Q8B+FQH6SgH2T9a6updLW1YR2p4LNWKk7slsXvqjgEoeAB+VA/pStrZTXV1dDXVksMmSTd2MPvMPhPkacwu9Kg+ya6upz8Rr25X0A2ItOA3+QKAy3twuoNvC4pW0PSOrcj9a6uqkq8t27H0J2or+J3yVvdP1oX9KFv7Jryuq3HX1ksMFQR429S/CfrTEm8oPumurqZHxGuuq+gzagV94B8J8jTD7a7jXV1Oj4pqO6+hySPF23yKkimcRtK4sAbdLV1dXT8T1Ek4t8/IZFnnad1eV1dWb5jJu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En Cris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538496"/>
            <a:ext cx="8216081" cy="504056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60375" y="186353"/>
            <a:ext cx="8216081" cy="1384995"/>
          </a:xfrm>
          <a:prstGeom prst="rect">
            <a:avLst/>
          </a:prstGeom>
        </p:spPr>
        <p:txBody>
          <a:bodyPr wrap="square">
            <a:spAutoFit/>
          </a:bodyPr>
          <a:lstStyle/>
          <a:p>
            <a:pPr algn="ctr"/>
            <a:r>
              <a:rPr lang="es-CO" sz="2800" b="1" i="1" dirty="0">
                <a:solidFill>
                  <a:srgbClr val="FF0000"/>
                </a:solidFill>
              </a:rPr>
              <a:t>Los hombres proceden correctamente no por su propia fuerza sino porque Cristo mora en el corazón y manifiesta su vida en el creyente </a:t>
            </a:r>
          </a:p>
        </p:txBody>
      </p:sp>
    </p:spTree>
    <p:extLst>
      <p:ext uri="{BB962C8B-B14F-4D97-AF65-F5344CB8AC3E}">
        <p14:creationId xmlns:p14="http://schemas.microsoft.com/office/powerpoint/2010/main" val="63239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4000" b="1" i="1" dirty="0" smtClean="0">
                <a:solidFill>
                  <a:srgbClr val="FF0000"/>
                </a:solidFill>
                <a:latin typeface="Agency FB" pitchFamily="34" charset="0"/>
              </a:rPr>
              <a:t>¿Bajo esta experiencia, quién vivía en Pablo?</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467544" y="1556793"/>
            <a:ext cx="8229600" cy="2088232"/>
          </a:xfrm>
        </p:spPr>
        <p:txBody>
          <a:bodyPr>
            <a:normAutofit fontScale="92500"/>
          </a:bodyPr>
          <a:lstStyle/>
          <a:p>
            <a:pPr marL="0" indent="0">
              <a:buNone/>
            </a:pPr>
            <a:r>
              <a:rPr lang="es-CO" dirty="0" smtClean="0"/>
              <a:t>Gal.2:20. </a:t>
            </a:r>
            <a:r>
              <a:rPr lang="es-CO" b="1" baseline="30000" dirty="0" smtClean="0"/>
              <a:t> </a:t>
            </a:r>
            <a:r>
              <a:rPr lang="es-CO" dirty="0"/>
              <a:t>Con Cristo estoy juntamente crucificado, y ya no vivo yo, </a:t>
            </a:r>
            <a:r>
              <a:rPr lang="es-CO" i="1" u="sng" dirty="0"/>
              <a:t>mas vive Cristo en mí</a:t>
            </a:r>
            <a:r>
              <a:rPr lang="es-CO" dirty="0"/>
              <a:t>; y lo que ahora vivo en la carne, lo vivo en la fe del Hijo de Dios, el cual me amó y se entregó a sí mismo por </a:t>
            </a:r>
            <a:r>
              <a:rPr lang="es-CO" dirty="0" smtClean="0"/>
              <a:t>mí</a:t>
            </a:r>
          </a:p>
        </p:txBody>
      </p:sp>
      <p:sp>
        <p:nvSpPr>
          <p:cNvPr id="4" name="3 Rectángulo"/>
          <p:cNvSpPr/>
          <p:nvPr/>
        </p:nvSpPr>
        <p:spPr>
          <a:xfrm>
            <a:off x="251520" y="3664064"/>
            <a:ext cx="4968552" cy="3046988"/>
          </a:xfrm>
          <a:prstGeom prst="rect">
            <a:avLst/>
          </a:prstGeom>
        </p:spPr>
        <p:txBody>
          <a:bodyPr wrap="square">
            <a:spAutoFit/>
          </a:bodyPr>
          <a:lstStyle/>
          <a:p>
            <a:r>
              <a:rPr lang="es-CO" sz="2400" dirty="0"/>
              <a:t>(Todos estos, como Pablo), son nacidos del Espíritu y producen los frutos del Espíritu descritos en </a:t>
            </a:r>
            <a:r>
              <a:rPr lang="es-CO" sz="2400" dirty="0">
                <a:solidFill>
                  <a:srgbClr val="FF0000"/>
                </a:solidFill>
              </a:rPr>
              <a:t>(Gal.5:22-23)</a:t>
            </a:r>
            <a:r>
              <a:rPr lang="es-CO" sz="2400" dirty="0"/>
              <a:t>, que</a:t>
            </a:r>
            <a:r>
              <a:rPr lang="es-CO" sz="2400" b="1" dirty="0"/>
              <a:t> se manifiestan en </a:t>
            </a:r>
            <a:r>
              <a:rPr lang="es-CO" sz="2400" dirty="0"/>
              <a:t> amor, gozo, paz, paciencia, benignidad, bondad, fe, mansedumbre, templanza; contra tales cosas no hay ley.</a:t>
            </a:r>
          </a:p>
        </p:txBody>
      </p:sp>
      <p:pic>
        <p:nvPicPr>
          <p:cNvPr id="2050" name="Picture 2" descr="http://t3.gstatic.com/images?q=tbn:ANd9GcQvfDEgXEIJqw6GBmSZKK4IUJ9ioi8RiywucpxQupJcf4DtvG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664064"/>
            <a:ext cx="3672408" cy="3046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7195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000" fill="hold"/>
                                        <p:tgtEl>
                                          <p:spTgt spid="2050"/>
                                        </p:tgtEl>
                                        <p:attrNameLst>
                                          <p:attrName>ppt_w</p:attrName>
                                        </p:attrNameLst>
                                      </p:cBhvr>
                                      <p:tavLst>
                                        <p:tav tm="0">
                                          <p:val>
                                            <p:fltVal val="0"/>
                                          </p:val>
                                        </p:tav>
                                        <p:tav tm="100000">
                                          <p:val>
                                            <p:strVal val="#ppt_w"/>
                                          </p:val>
                                        </p:tav>
                                      </p:tavLst>
                                    </p:anim>
                                    <p:anim calcmode="lin" valueType="num">
                                      <p:cBhvr>
                                        <p:cTn id="16" dur="1000" fill="hold"/>
                                        <p:tgtEl>
                                          <p:spTgt spid="2050"/>
                                        </p:tgtEl>
                                        <p:attrNameLst>
                                          <p:attrName>ppt_h</p:attrName>
                                        </p:attrNameLst>
                                      </p:cBhvr>
                                      <p:tavLst>
                                        <p:tav tm="0">
                                          <p:val>
                                            <p:fltVal val="0"/>
                                          </p:val>
                                        </p:tav>
                                        <p:tav tm="100000">
                                          <p:val>
                                            <p:strVal val="#ppt_h"/>
                                          </p:val>
                                        </p:tav>
                                      </p:tavLst>
                                    </p:anim>
                                    <p:anim calcmode="lin" valueType="num">
                                      <p:cBhvr>
                                        <p:cTn id="17" dur="1000" fill="hold"/>
                                        <p:tgtEl>
                                          <p:spTgt spid="2050"/>
                                        </p:tgtEl>
                                        <p:attrNameLst>
                                          <p:attrName>style.rotation</p:attrName>
                                        </p:attrNameLst>
                                      </p:cBhvr>
                                      <p:tavLst>
                                        <p:tav tm="0">
                                          <p:val>
                                            <p:fltVal val="90"/>
                                          </p:val>
                                        </p:tav>
                                        <p:tav tm="100000">
                                          <p:val>
                                            <p:fltVal val="0"/>
                                          </p:val>
                                        </p:tav>
                                      </p:tavLst>
                                    </p:anim>
                                    <p:animEffect transition="in" filter="fade">
                                      <p:cBhvr>
                                        <p:cTn id="18" dur="1000"/>
                                        <p:tgtEl>
                                          <p:spTgt spid="2050"/>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pic>
        <p:nvPicPr>
          <p:cNvPr id="1026" name="Picture 2" descr="http://lh6.ggpht.com/_xV3CQLwWhcg/TDIgKQuKprI/AAAAAAAACwI/GOWEYSZ4Jhw/frutos-del-espirit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188640"/>
            <a:ext cx="7848873" cy="6460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91285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520280"/>
          </a:xfrm>
        </p:spPr>
        <p:txBody>
          <a:bodyPr>
            <a:normAutofit lnSpcReduction="10000"/>
          </a:bodyPr>
          <a:lstStyle/>
          <a:p>
            <a:pPr marL="0" indent="0">
              <a:buNone/>
            </a:pPr>
            <a:r>
              <a:rPr lang="es-CO" dirty="0"/>
              <a:t> El poder divino es lo único que puede efectuar el cambio.  Sólo Dios puede “poner” su ley en el corazón de sus seguidores, pero, por supuesto, no sin el consentimiento del hombre y de su </a:t>
            </a:r>
            <a:r>
              <a:rPr lang="es-CO" dirty="0" smtClean="0"/>
              <a:t>cooperación. </a:t>
            </a:r>
          </a:p>
        </p:txBody>
      </p:sp>
      <p:sp>
        <p:nvSpPr>
          <p:cNvPr id="4" name="3 Rectángulo"/>
          <p:cNvSpPr/>
          <p:nvPr/>
        </p:nvSpPr>
        <p:spPr>
          <a:xfrm>
            <a:off x="251520" y="2875002"/>
            <a:ext cx="4680520" cy="3046988"/>
          </a:xfrm>
          <a:prstGeom prst="rect">
            <a:avLst/>
          </a:prstGeom>
        </p:spPr>
        <p:txBody>
          <a:bodyPr wrap="square">
            <a:spAutoFit/>
          </a:bodyPr>
          <a:lstStyle/>
          <a:p>
            <a:r>
              <a:rPr lang="es-CO" sz="3200" dirty="0"/>
              <a:t> </a:t>
            </a:r>
            <a:r>
              <a:rPr lang="es-CO" sz="3200" dirty="0" smtClean="0">
                <a:solidFill>
                  <a:srgbClr val="FF0000"/>
                </a:solidFill>
              </a:rPr>
              <a:t>Rev.22:17</a:t>
            </a:r>
            <a:r>
              <a:rPr lang="es-CO" sz="3200" dirty="0" smtClean="0"/>
              <a:t>. </a:t>
            </a:r>
            <a:r>
              <a:rPr lang="es-CO" sz="3200" dirty="0"/>
              <a:t>Y el Espíritu y la Esposa dicen: Ven. Y el que </a:t>
            </a:r>
            <a:r>
              <a:rPr lang="es-CO" sz="3200" i="1" u="sng" dirty="0"/>
              <a:t>oye</a:t>
            </a:r>
            <a:r>
              <a:rPr lang="es-CO" sz="3200" dirty="0"/>
              <a:t>, diga: Ven. Y el que </a:t>
            </a:r>
            <a:r>
              <a:rPr lang="es-CO" sz="3200" i="1" u="sng" dirty="0"/>
              <a:t>tiene sed</a:t>
            </a:r>
            <a:r>
              <a:rPr lang="es-CO" sz="3200" dirty="0"/>
              <a:t>, venga; y el que </a:t>
            </a:r>
            <a:r>
              <a:rPr lang="es-CO" sz="3200" i="1" u="sng" dirty="0"/>
              <a:t>quiera</a:t>
            </a:r>
            <a:r>
              <a:rPr lang="es-CO" sz="3200" dirty="0"/>
              <a:t>, tome del agua de la vida </a:t>
            </a:r>
            <a:r>
              <a:rPr lang="es-CO" sz="3200" dirty="0" smtClean="0"/>
              <a:t>gratuitamente.</a:t>
            </a:r>
          </a:p>
        </p:txBody>
      </p:sp>
      <p:pic>
        <p:nvPicPr>
          <p:cNvPr id="3076" name="Picture 4" descr="http://t3.gstatic.com/images?q=tbn:ANd9GcQ8rHlfPW8cv1eiguVYEN6818lmz9QK-vvHJuvi9p4iqX-oEEalt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996952"/>
            <a:ext cx="2520280"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796136" y="5763220"/>
            <a:ext cx="2632452" cy="523220"/>
          </a:xfrm>
          <a:prstGeom prst="rect">
            <a:avLst/>
          </a:prstGeom>
        </p:spPr>
        <p:txBody>
          <a:bodyPr wrap="none">
            <a:spAutoFit/>
          </a:bodyPr>
          <a:lstStyle/>
          <a:p>
            <a:r>
              <a:rPr lang="es-CO" sz="2800" dirty="0">
                <a:solidFill>
                  <a:srgbClr val="FF0000"/>
                </a:solidFill>
              </a:rPr>
              <a:t>Lea Juan 4:13-15</a:t>
            </a:r>
          </a:p>
        </p:txBody>
      </p:sp>
    </p:spTree>
    <p:extLst>
      <p:ext uri="{BB962C8B-B14F-4D97-AF65-F5344CB8AC3E}">
        <p14:creationId xmlns:p14="http://schemas.microsoft.com/office/powerpoint/2010/main" val="2881359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 calcmode="lin" valueType="num">
                                      <p:cBhvr>
                                        <p:cTn id="12" dur="1000" fill="hold"/>
                                        <p:tgtEl>
                                          <p:spTgt spid="3076"/>
                                        </p:tgtEl>
                                        <p:attrNameLst>
                                          <p:attrName>ppt_w</p:attrName>
                                        </p:attrNameLst>
                                      </p:cBhvr>
                                      <p:tavLst>
                                        <p:tav tm="0">
                                          <p:val>
                                            <p:fltVal val="0"/>
                                          </p:val>
                                        </p:tav>
                                        <p:tav tm="100000">
                                          <p:val>
                                            <p:strVal val="#ppt_w"/>
                                          </p:val>
                                        </p:tav>
                                      </p:tavLst>
                                    </p:anim>
                                    <p:anim calcmode="lin" valueType="num">
                                      <p:cBhvr>
                                        <p:cTn id="13" dur="1000" fill="hold"/>
                                        <p:tgtEl>
                                          <p:spTgt spid="3076"/>
                                        </p:tgtEl>
                                        <p:attrNameLst>
                                          <p:attrName>ppt_h</p:attrName>
                                        </p:attrNameLst>
                                      </p:cBhvr>
                                      <p:tavLst>
                                        <p:tav tm="0">
                                          <p:val>
                                            <p:fltVal val="0"/>
                                          </p:val>
                                        </p:tav>
                                        <p:tav tm="100000">
                                          <p:val>
                                            <p:strVal val="#ppt_h"/>
                                          </p:val>
                                        </p:tav>
                                      </p:tavLst>
                                    </p:anim>
                                    <p:anim calcmode="lin" valueType="num">
                                      <p:cBhvr>
                                        <p:cTn id="14" dur="1000" fill="hold"/>
                                        <p:tgtEl>
                                          <p:spTgt spid="3076"/>
                                        </p:tgtEl>
                                        <p:attrNameLst>
                                          <p:attrName>style.rotation</p:attrName>
                                        </p:attrNameLst>
                                      </p:cBhvr>
                                      <p:tavLst>
                                        <p:tav tm="0">
                                          <p:val>
                                            <p:fltVal val="90"/>
                                          </p:val>
                                        </p:tav>
                                        <p:tav tm="100000">
                                          <p:val>
                                            <p:fltVal val="0"/>
                                          </p:val>
                                        </p:tav>
                                      </p:tavLst>
                                    </p:anim>
                                    <p:animEffect transition="in" filter="fade">
                                      <p:cBhvr>
                                        <p:cTn id="15" dur="1000"/>
                                        <p:tgtEl>
                                          <p:spTgt spid="3076"/>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80">
                                          <p:stCondLst>
                                            <p:cond delay="0"/>
                                          </p:stCondLst>
                                        </p:cTn>
                                        <p:tgtEl>
                                          <p:spTgt spid="5"/>
                                        </p:tgtEl>
                                      </p:cBhvr>
                                    </p:animEffect>
                                    <p:anim calcmode="lin" valueType="num">
                                      <p:cBhvr>
                                        <p:cTn id="2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6" dur="26">
                                          <p:stCondLst>
                                            <p:cond delay="650"/>
                                          </p:stCondLst>
                                        </p:cTn>
                                        <p:tgtEl>
                                          <p:spTgt spid="5"/>
                                        </p:tgtEl>
                                      </p:cBhvr>
                                      <p:to x="100000" y="60000"/>
                                    </p:animScale>
                                    <p:animScale>
                                      <p:cBhvr>
                                        <p:cTn id="27" dur="166" decel="50000">
                                          <p:stCondLst>
                                            <p:cond delay="676"/>
                                          </p:stCondLst>
                                        </p:cTn>
                                        <p:tgtEl>
                                          <p:spTgt spid="5"/>
                                        </p:tgtEl>
                                      </p:cBhvr>
                                      <p:to x="100000" y="100000"/>
                                    </p:animScale>
                                    <p:animScale>
                                      <p:cBhvr>
                                        <p:cTn id="28" dur="26">
                                          <p:stCondLst>
                                            <p:cond delay="1312"/>
                                          </p:stCondLst>
                                        </p:cTn>
                                        <p:tgtEl>
                                          <p:spTgt spid="5"/>
                                        </p:tgtEl>
                                      </p:cBhvr>
                                      <p:to x="100000" y="80000"/>
                                    </p:animScale>
                                    <p:animScale>
                                      <p:cBhvr>
                                        <p:cTn id="29" dur="166" decel="50000">
                                          <p:stCondLst>
                                            <p:cond delay="1338"/>
                                          </p:stCondLst>
                                        </p:cTn>
                                        <p:tgtEl>
                                          <p:spTgt spid="5"/>
                                        </p:tgtEl>
                                      </p:cBhvr>
                                      <p:to x="100000" y="100000"/>
                                    </p:animScale>
                                    <p:animScale>
                                      <p:cBhvr>
                                        <p:cTn id="30" dur="26">
                                          <p:stCondLst>
                                            <p:cond delay="1642"/>
                                          </p:stCondLst>
                                        </p:cTn>
                                        <p:tgtEl>
                                          <p:spTgt spid="5"/>
                                        </p:tgtEl>
                                      </p:cBhvr>
                                      <p:to x="100000" y="90000"/>
                                    </p:animScale>
                                    <p:animScale>
                                      <p:cBhvr>
                                        <p:cTn id="31" dur="166" decel="50000">
                                          <p:stCondLst>
                                            <p:cond delay="1668"/>
                                          </p:stCondLst>
                                        </p:cTn>
                                        <p:tgtEl>
                                          <p:spTgt spid="5"/>
                                        </p:tgtEl>
                                      </p:cBhvr>
                                      <p:to x="100000" y="100000"/>
                                    </p:animScale>
                                    <p:animScale>
                                      <p:cBhvr>
                                        <p:cTn id="32" dur="26">
                                          <p:stCondLst>
                                            <p:cond delay="1808"/>
                                          </p:stCondLst>
                                        </p:cTn>
                                        <p:tgtEl>
                                          <p:spTgt spid="5"/>
                                        </p:tgtEl>
                                      </p:cBhvr>
                                      <p:to x="100000" y="95000"/>
                                    </p:animScale>
                                    <p:animScale>
                                      <p:cBhvr>
                                        <p:cTn id="33"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marL="0" indent="0" algn="ctr">
              <a:buNone/>
            </a:pPr>
            <a:r>
              <a:rPr lang="es-CO" dirty="0" smtClean="0"/>
              <a:t>Note que el propósito que Dios tenía en el antiguo pacto se cumple en el nuevo pacto, ya que la falla no estaba en el pacto sino en que</a:t>
            </a:r>
            <a:r>
              <a:rPr lang="es-CO" b="1" dirty="0" smtClean="0"/>
              <a:t> </a:t>
            </a:r>
            <a:r>
              <a:rPr lang="es-CO" i="1" u="sng" dirty="0" smtClean="0"/>
              <a:t>«ellos </a:t>
            </a:r>
            <a:r>
              <a:rPr lang="es-CO" i="1" u="sng" dirty="0"/>
              <a:t>no permanecieron en mi pacto</a:t>
            </a:r>
            <a:r>
              <a:rPr lang="es-CO" i="1" dirty="0"/>
              <a:t>, </a:t>
            </a:r>
            <a:r>
              <a:rPr lang="es-CO" i="1" dirty="0" smtClean="0"/>
              <a:t> </a:t>
            </a:r>
            <a:r>
              <a:rPr lang="es-CO" i="1" dirty="0"/>
              <a:t>Y yo me desentendí de ellos, dice el </a:t>
            </a:r>
            <a:r>
              <a:rPr lang="es-CO" i="1" dirty="0" smtClean="0"/>
              <a:t>Señor» </a:t>
            </a:r>
            <a:r>
              <a:rPr lang="es-CO" i="1" dirty="0" smtClean="0">
                <a:solidFill>
                  <a:srgbClr val="FF0000"/>
                </a:solidFill>
              </a:rPr>
              <a:t>(Heb.8:9).</a:t>
            </a:r>
          </a:p>
          <a:p>
            <a:pPr marL="0" indent="0" algn="ctr">
              <a:buNone/>
            </a:pPr>
            <a:endParaRPr lang="es-CO" i="1" dirty="0">
              <a:solidFill>
                <a:srgbClr val="FF0000"/>
              </a:solidFill>
            </a:endParaRPr>
          </a:p>
          <a:p>
            <a:pPr marL="0" indent="0" algn="ctr">
              <a:buNone/>
            </a:pPr>
            <a:r>
              <a:rPr lang="es-CO" sz="3300" b="1" i="1" u="sng" dirty="0" smtClean="0">
                <a:solidFill>
                  <a:srgbClr val="002060"/>
                </a:solidFill>
              </a:rPr>
              <a:t>¿Cuál es el propósito principal de los dos pactos? </a:t>
            </a:r>
            <a:r>
              <a:rPr lang="es-CO" sz="3300" b="1" u="sng" dirty="0" smtClean="0">
                <a:solidFill>
                  <a:srgbClr val="002060"/>
                </a:solidFill>
              </a:rPr>
              <a:t> </a:t>
            </a:r>
          </a:p>
          <a:p>
            <a:endParaRPr lang="es-CO" b="1" dirty="0"/>
          </a:p>
          <a:p>
            <a:pPr marL="0" indent="0">
              <a:buNone/>
            </a:pPr>
            <a:r>
              <a:rPr lang="es-CO" dirty="0" smtClean="0"/>
              <a:t>En el antiguo pacto Dios dice: «</a:t>
            </a:r>
            <a:r>
              <a:rPr lang="es-CO" i="1" u="sng" dirty="0" smtClean="0"/>
              <a:t>Os haré mi pueblo y seré vuestro Dios</a:t>
            </a:r>
            <a:r>
              <a:rPr lang="es-CO" dirty="0" smtClean="0"/>
              <a:t>» </a:t>
            </a:r>
            <a:r>
              <a:rPr lang="es-CO" dirty="0" smtClean="0">
                <a:solidFill>
                  <a:srgbClr val="FF0000"/>
                </a:solidFill>
              </a:rPr>
              <a:t>(Exo.6:7)</a:t>
            </a:r>
            <a:r>
              <a:rPr lang="es-CO" dirty="0" smtClean="0"/>
              <a:t>. Y bajo el nuevo pacto dice: «</a:t>
            </a:r>
            <a:r>
              <a:rPr lang="es-CO" i="1" u="sng" dirty="0" smtClean="0"/>
              <a:t>Seré su Dios, y ellos serán mi pueblo</a:t>
            </a:r>
            <a:r>
              <a:rPr lang="es-CO" dirty="0" smtClean="0"/>
              <a:t>» </a:t>
            </a:r>
            <a:r>
              <a:rPr lang="es-CO" dirty="0" smtClean="0">
                <a:solidFill>
                  <a:srgbClr val="FF0000"/>
                </a:solidFill>
              </a:rPr>
              <a:t>(Heb.8:10).</a:t>
            </a:r>
          </a:p>
          <a:p>
            <a:pPr marL="0" indent="0">
              <a:buNone/>
            </a:pPr>
            <a:endParaRPr lang="es-CO" b="1" dirty="0"/>
          </a:p>
          <a:p>
            <a:pPr marL="0" indent="0" algn="ctr">
              <a:buNone/>
            </a:pPr>
            <a:r>
              <a:rPr lang="es-CO" dirty="0" smtClean="0"/>
              <a:t> </a:t>
            </a:r>
            <a:r>
              <a:rPr lang="es-CO" dirty="0"/>
              <a:t>Dios desea ocupar su lugar </a:t>
            </a:r>
            <a:r>
              <a:rPr lang="es-CO" dirty="0" smtClean="0"/>
              <a:t>debido en nuestros cuerpos como su templo, </a:t>
            </a:r>
            <a:r>
              <a:rPr lang="es-CO" dirty="0"/>
              <a:t>y la gente anhelará reconocerlo como a su </a:t>
            </a:r>
            <a:r>
              <a:rPr lang="es-CO" dirty="0" smtClean="0"/>
              <a:t>Dios.</a:t>
            </a:r>
            <a:endParaRPr lang="es-CO" dirty="0"/>
          </a:p>
        </p:txBody>
      </p:sp>
    </p:spTree>
    <p:extLst>
      <p:ext uri="{BB962C8B-B14F-4D97-AF65-F5344CB8AC3E}">
        <p14:creationId xmlns:p14="http://schemas.microsoft.com/office/powerpoint/2010/main" val="65309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Dios revela lo que será el juicio del remanente</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972816"/>
          </a:xfrm>
        </p:spPr>
        <p:txBody>
          <a:bodyPr>
            <a:normAutofit fontScale="92500" lnSpcReduction="20000"/>
          </a:bodyPr>
          <a:lstStyle/>
          <a:p>
            <a:pPr marL="0" indent="0">
              <a:buNone/>
            </a:pPr>
            <a:r>
              <a:rPr lang="es-CO" dirty="0" smtClean="0">
                <a:solidFill>
                  <a:srgbClr val="FF0000"/>
                </a:solidFill>
              </a:rPr>
              <a:t>Dan.7:9,10</a:t>
            </a:r>
            <a:r>
              <a:rPr lang="es-CO" dirty="0" smtClean="0"/>
              <a:t>. </a:t>
            </a:r>
            <a:r>
              <a:rPr lang="es-CO" dirty="0" smtClean="0"/>
              <a:t>Estuve </a:t>
            </a:r>
            <a:r>
              <a:rPr lang="es-CO" dirty="0"/>
              <a:t>mirando hasta que fueron puestos tronos, y se sentó un Anciano de días, cuyo vestido era blanco como la nieve, y el pelo de su cabeza como lana limpia; su trono llama de fuego, y las ruedas del mismo, fuego ardiente. </a:t>
            </a:r>
          </a:p>
        </p:txBody>
      </p:sp>
      <p:pic>
        <p:nvPicPr>
          <p:cNvPr id="1026" name="Picture 2" descr="http://t3.gstatic.com/images?q=tbn:ANd9GcRuVOIoc8v549tLzT_HPuiWkx6_IDjNWuAVaw43VO90at7OoeI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861048"/>
            <a:ext cx="3456384" cy="26776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3861048"/>
            <a:ext cx="4572000" cy="2677656"/>
          </a:xfrm>
          <a:prstGeom prst="rect">
            <a:avLst/>
          </a:prstGeom>
        </p:spPr>
        <p:txBody>
          <a:bodyPr>
            <a:spAutoFit/>
          </a:bodyPr>
          <a:lstStyle/>
          <a:p>
            <a:r>
              <a:rPr lang="es-CO" sz="2800" dirty="0" smtClean="0"/>
              <a:t>Un </a:t>
            </a:r>
            <a:r>
              <a:rPr lang="es-CO" sz="2800" dirty="0"/>
              <a:t>río de fuego procedía y salía de delante de él; millares de millares le servían, y millones de millones asistían delante de él; el Juez se sentó, y los libros fueron abiertos.</a:t>
            </a:r>
            <a:endParaRPr lang="es-CO" sz="2800" dirty="0"/>
          </a:p>
        </p:txBody>
      </p:sp>
    </p:spTree>
    <p:extLst>
      <p:ext uri="{BB962C8B-B14F-4D97-AF65-F5344CB8AC3E}">
        <p14:creationId xmlns:p14="http://schemas.microsoft.com/office/powerpoint/2010/main" val="178543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6336704"/>
          </a:xfrm>
        </p:spPr>
        <p:txBody>
          <a:bodyPr>
            <a:normAutofit fontScale="70000" lnSpcReduction="20000"/>
          </a:bodyPr>
          <a:lstStyle/>
          <a:p>
            <a:r>
              <a:rPr lang="es-CO" sz="3400" dirty="0" smtClean="0"/>
              <a:t>Aquí tenemos cuatro elementos sobresalientes del juicio:</a:t>
            </a:r>
          </a:p>
          <a:p>
            <a:endParaRPr lang="es-CO" sz="3400" dirty="0" smtClean="0"/>
          </a:p>
          <a:p>
            <a:r>
              <a:rPr lang="es-CO" sz="3400" dirty="0" smtClean="0"/>
              <a:t>1). </a:t>
            </a:r>
            <a:r>
              <a:rPr lang="es-CO" sz="3400" b="1" u="sng" dirty="0" smtClean="0"/>
              <a:t>Él Anciano de días:</a:t>
            </a:r>
            <a:r>
              <a:rPr lang="es-CO" sz="3400" dirty="0" smtClean="0"/>
              <a:t> Representa a Dios como Juez Soberano.</a:t>
            </a:r>
          </a:p>
          <a:p>
            <a:endParaRPr lang="es-CO" sz="3400" dirty="0" smtClean="0"/>
          </a:p>
          <a:p>
            <a:r>
              <a:rPr lang="es-CO" sz="3400" dirty="0" smtClean="0"/>
              <a:t>2). </a:t>
            </a:r>
            <a:r>
              <a:rPr lang="es-CO" sz="3400" b="1" u="sng" dirty="0" smtClean="0"/>
              <a:t>Los </a:t>
            </a:r>
            <a:r>
              <a:rPr lang="es-CO" sz="3400" b="1" u="sng" dirty="0"/>
              <a:t>millares de millares </a:t>
            </a:r>
            <a:r>
              <a:rPr lang="es-CO" sz="3400" b="1" u="sng" dirty="0" smtClean="0"/>
              <a:t>que le servían:</a:t>
            </a:r>
            <a:r>
              <a:rPr lang="es-CO" sz="3400" dirty="0" smtClean="0"/>
              <a:t> Representan a los ángeles que cumplen </a:t>
            </a:r>
            <a:r>
              <a:rPr lang="es-CO" sz="3400" dirty="0"/>
              <a:t>siempre  </a:t>
            </a:r>
            <a:r>
              <a:rPr lang="es-CO" sz="3400" dirty="0" smtClean="0"/>
              <a:t>su voluntad</a:t>
            </a:r>
            <a:r>
              <a:rPr lang="es-CO" sz="3400" dirty="0"/>
              <a:t>. D</a:t>
            </a:r>
            <a:r>
              <a:rPr lang="es-CO" sz="3400" dirty="0" smtClean="0"/>
              <a:t>esempeñan </a:t>
            </a:r>
            <a:r>
              <a:rPr lang="es-CO" sz="3400" dirty="0"/>
              <a:t>una parte importante en el juicio. Son simultáneamente “ministros y testigos” </a:t>
            </a:r>
            <a:r>
              <a:rPr lang="es-CO" sz="3400" dirty="0">
                <a:solidFill>
                  <a:srgbClr val="FF0000"/>
                </a:solidFill>
              </a:rPr>
              <a:t>(CS 533).</a:t>
            </a:r>
            <a:r>
              <a:rPr lang="es-CO" sz="3400" dirty="0"/>
              <a:t> </a:t>
            </a:r>
            <a:r>
              <a:rPr lang="es-CO" sz="3400" dirty="0" smtClean="0"/>
              <a:t>Nota. Recuerde que estos testigos son los ángeles que nos acompañan diariamente </a:t>
            </a:r>
            <a:r>
              <a:rPr lang="es-CO" sz="3400" dirty="0" smtClean="0">
                <a:solidFill>
                  <a:srgbClr val="FF0000"/>
                </a:solidFill>
              </a:rPr>
              <a:t>(Mat.18:10)</a:t>
            </a:r>
            <a:r>
              <a:rPr lang="es-CO" sz="3400" dirty="0" smtClean="0"/>
              <a:t>.</a:t>
            </a:r>
            <a:endParaRPr lang="es-CO" sz="3400" dirty="0"/>
          </a:p>
          <a:p>
            <a:endParaRPr lang="es-CO" sz="3400" dirty="0" smtClean="0"/>
          </a:p>
          <a:p>
            <a:r>
              <a:rPr lang="es-CO" sz="3400" dirty="0" smtClean="0"/>
              <a:t>3).</a:t>
            </a:r>
            <a:r>
              <a:rPr lang="es-CO" sz="3400" dirty="0"/>
              <a:t> </a:t>
            </a:r>
            <a:r>
              <a:rPr lang="es-CO" sz="3400" b="1" u="sng" dirty="0" smtClean="0"/>
              <a:t>Los millones </a:t>
            </a:r>
            <a:r>
              <a:rPr lang="es-CO" sz="3400" b="1" u="sng" dirty="0"/>
              <a:t>de millones </a:t>
            </a:r>
            <a:r>
              <a:rPr lang="es-CO" sz="3400" b="1" u="sng" dirty="0" smtClean="0"/>
              <a:t>que asistían </a:t>
            </a:r>
            <a:r>
              <a:rPr lang="es-CO" sz="3400" b="1" u="sng" dirty="0"/>
              <a:t>delante de </a:t>
            </a:r>
            <a:r>
              <a:rPr lang="es-CO" sz="3400" b="1" u="sng" dirty="0" smtClean="0"/>
              <a:t>él: </a:t>
            </a:r>
            <a:r>
              <a:rPr lang="es-CO" sz="3400" dirty="0" smtClean="0"/>
              <a:t>Representan a todos aquellos que han tomado sobre si el nombre de Cristo. y</a:t>
            </a:r>
          </a:p>
          <a:p>
            <a:endParaRPr lang="es-CO" sz="3400" dirty="0" smtClean="0"/>
          </a:p>
          <a:p>
            <a:r>
              <a:rPr lang="es-CO" sz="3400" dirty="0" smtClean="0"/>
              <a:t>4).</a:t>
            </a:r>
            <a:r>
              <a:rPr lang="es-CO" sz="3400" dirty="0"/>
              <a:t> </a:t>
            </a:r>
            <a:r>
              <a:rPr lang="es-CO" sz="3400" b="1" u="sng" dirty="0" smtClean="0"/>
              <a:t>Los </a:t>
            </a:r>
            <a:r>
              <a:rPr lang="es-CO" sz="3400" b="1" u="sng" dirty="0"/>
              <a:t>libros </a:t>
            </a:r>
            <a:r>
              <a:rPr lang="es-CO" sz="3400" b="1" u="sng" dirty="0" smtClean="0"/>
              <a:t>que fueron abiertos:</a:t>
            </a:r>
            <a:r>
              <a:rPr lang="es-CO" sz="3400" dirty="0" smtClean="0"/>
              <a:t> Representan los libros donde Dios lleva un registro exacto de todas las obras cometidas. Porque </a:t>
            </a:r>
            <a:r>
              <a:rPr lang="es-CO" sz="3400" dirty="0"/>
              <a:t>Dios traerá toda obra a juicio, juntamente con toda cosa encubierta, sea buena o sea </a:t>
            </a:r>
            <a:r>
              <a:rPr lang="es-CO" sz="3400" dirty="0" smtClean="0"/>
              <a:t>mala </a:t>
            </a:r>
            <a:r>
              <a:rPr lang="es-CO" sz="3400" dirty="0" smtClean="0">
                <a:solidFill>
                  <a:srgbClr val="FF0000"/>
                </a:solidFill>
              </a:rPr>
              <a:t>(Eclesiastes12:14). </a:t>
            </a:r>
            <a:r>
              <a:rPr lang="es-CO" sz="2800" i="1" dirty="0"/>
              <a:t>A Daniel se le muestra el juicio final en sus dos aspectos: </a:t>
            </a:r>
            <a:r>
              <a:rPr lang="es-CO" sz="2800" b="1" i="1" u="sng" dirty="0"/>
              <a:t>investigador y ejecutivo. </a:t>
            </a:r>
          </a:p>
          <a:p>
            <a:endParaRPr lang="es-CO" sz="3400" dirty="0">
              <a:solidFill>
                <a:srgbClr val="FF0000"/>
              </a:solidFill>
            </a:endParaRPr>
          </a:p>
          <a:p>
            <a:endParaRPr lang="es-CO" dirty="0"/>
          </a:p>
        </p:txBody>
      </p:sp>
    </p:spTree>
    <p:extLst>
      <p:ext uri="{BB962C8B-B14F-4D97-AF65-F5344CB8AC3E}">
        <p14:creationId xmlns:p14="http://schemas.microsoft.com/office/powerpoint/2010/main" val="395272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p:cTn id="3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850106"/>
          </a:xfrm>
        </p:spPr>
        <p:txBody>
          <a:bodyPr>
            <a:normAutofit fontScale="90000"/>
          </a:bodyPr>
          <a:lstStyle/>
          <a:p>
            <a:r>
              <a:rPr lang="es-CO" b="1" i="1" dirty="0" smtClean="0">
                <a:solidFill>
                  <a:srgbClr val="FF0000"/>
                </a:solidFill>
                <a:latin typeface="Agency FB" pitchFamily="34" charset="0"/>
              </a:rPr>
              <a:t>¿Con qué objeto se realiza el juicio investigador?</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340768"/>
            <a:ext cx="8712968" cy="5328592"/>
          </a:xfrm>
        </p:spPr>
        <p:txBody>
          <a:bodyPr>
            <a:normAutofit fontScale="85000" lnSpcReduction="10000"/>
          </a:bodyPr>
          <a:lstStyle/>
          <a:p>
            <a:pPr marL="0" indent="0" algn="ctr">
              <a:buNone/>
            </a:pPr>
            <a:r>
              <a:rPr lang="es-CO" dirty="0" smtClean="0"/>
              <a:t>Durante </a:t>
            </a:r>
            <a:r>
              <a:rPr lang="es-CO" dirty="0"/>
              <a:t>el juicio investigador se examinarán los registros de todos aquellos que en un tiempo u otro han profesado lealtad a Cristo. </a:t>
            </a:r>
            <a:endParaRPr lang="es-CO" dirty="0" smtClean="0"/>
          </a:p>
          <a:p>
            <a:pPr marL="0" indent="0">
              <a:buNone/>
            </a:pPr>
            <a:endParaRPr lang="es-CO" dirty="0"/>
          </a:p>
          <a:p>
            <a:pPr marL="0" indent="0">
              <a:buNone/>
            </a:pPr>
            <a:r>
              <a:rPr lang="es-CO" dirty="0" smtClean="0"/>
              <a:t>Ahora, la </a:t>
            </a:r>
            <a:r>
              <a:rPr lang="es-CO" dirty="0"/>
              <a:t>investigación no se hace para informar a Dios ni a </a:t>
            </a:r>
            <a:r>
              <a:rPr lang="es-CO" dirty="0" smtClean="0"/>
              <a:t>Cristo (porque ellos lo saben todo), </a:t>
            </a:r>
            <a:r>
              <a:rPr lang="es-CO" dirty="0"/>
              <a:t>sino para informar al universo en general, para que al aceptar a algunos y rechazar a otros, Dios sea vindicado. </a:t>
            </a:r>
            <a:endParaRPr lang="es-CO" dirty="0" smtClean="0"/>
          </a:p>
          <a:p>
            <a:pPr marL="0" indent="0">
              <a:buNone/>
            </a:pPr>
            <a:endParaRPr lang="es-CO" dirty="0" smtClean="0"/>
          </a:p>
          <a:p>
            <a:pPr marL="0" indent="0">
              <a:buNone/>
            </a:pPr>
            <a:r>
              <a:rPr lang="es-CO" dirty="0" smtClean="0"/>
              <a:t>Satanás </a:t>
            </a:r>
            <a:r>
              <a:rPr lang="es-CO" dirty="0"/>
              <a:t>pretende que todos los hombres son legalmente sus súbditos. Acusa delante de Dios a aquellos por quienes Jesús intercede en el juicio; pero Jesús alega el arrepentimiento y la fe de los </a:t>
            </a:r>
            <a:r>
              <a:rPr lang="es-CO" dirty="0" smtClean="0"/>
              <a:t>acusados</a:t>
            </a:r>
            <a:r>
              <a:rPr lang="es-CO" dirty="0"/>
              <a:t> </a:t>
            </a:r>
            <a:r>
              <a:rPr lang="es-CO" dirty="0" smtClean="0">
                <a:solidFill>
                  <a:srgbClr val="FF0000"/>
                </a:solidFill>
              </a:rPr>
              <a:t>(Lea Zaac.3:1,2 y Judas 9).</a:t>
            </a:r>
            <a:endParaRPr lang="es-CO" dirty="0" smtClean="0">
              <a:solidFill>
                <a:srgbClr val="FF0000"/>
              </a:solidFill>
            </a:endParaRPr>
          </a:p>
        </p:txBody>
      </p:sp>
    </p:spTree>
    <p:extLst>
      <p:ext uri="{BB962C8B-B14F-4D97-AF65-F5344CB8AC3E}">
        <p14:creationId xmlns:p14="http://schemas.microsoft.com/office/powerpoint/2010/main" val="3761657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p:spPr>
        <p:txBody>
          <a:bodyPr/>
          <a:lstStyle/>
          <a:p>
            <a:r>
              <a:rPr lang="es-CO" b="1" i="1" dirty="0" smtClean="0">
                <a:solidFill>
                  <a:srgbClr val="FF0000"/>
                </a:solidFill>
                <a:latin typeface="Agency FB" pitchFamily="34" charset="0"/>
              </a:rPr>
              <a:t>¿Al final del juicio que aparece?</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251520" y="1412776"/>
            <a:ext cx="8712968" cy="5256584"/>
          </a:xfrm>
        </p:spPr>
        <p:txBody>
          <a:bodyPr>
            <a:normAutofit fontScale="92500" lnSpcReduction="10000"/>
          </a:bodyPr>
          <a:lstStyle/>
          <a:p>
            <a:pPr marL="0" indent="0" algn="ctr">
              <a:buNone/>
            </a:pPr>
            <a:r>
              <a:rPr lang="es-CO" sz="2800" i="1" u="sng" dirty="0"/>
              <a:t>Como resultado del juicio se confecciona un registro de los que serán ciudadanos del futuro reino de Cristo</a:t>
            </a:r>
            <a:r>
              <a:rPr lang="es-CO" sz="2800" dirty="0" smtClean="0"/>
              <a:t>.</a:t>
            </a:r>
          </a:p>
          <a:p>
            <a:pPr marL="0" indent="0">
              <a:buNone/>
            </a:pPr>
            <a:r>
              <a:rPr lang="es-CO" sz="2800" dirty="0" smtClean="0"/>
              <a:t> </a:t>
            </a:r>
          </a:p>
          <a:p>
            <a:pPr marL="0" indent="0" algn="ctr">
              <a:buNone/>
            </a:pPr>
            <a:r>
              <a:rPr lang="es-CO" sz="2800" dirty="0" smtClean="0"/>
              <a:t>Ese </a:t>
            </a:r>
            <a:r>
              <a:rPr lang="es-CO" sz="2800" dirty="0"/>
              <a:t>registro incluye los nombres de hombres y mujeres de toda nación, tribu, lengua y pueblo. Juan habla de los redimidos en la tierra nueva como de “las naciones” de los salvos </a:t>
            </a:r>
            <a:r>
              <a:rPr lang="es-CO" sz="2800" dirty="0">
                <a:solidFill>
                  <a:srgbClr val="FF0000"/>
                </a:solidFill>
              </a:rPr>
              <a:t>(Apoc.21:24</a:t>
            </a:r>
            <a:r>
              <a:rPr lang="es-CO" sz="2800" dirty="0" smtClean="0">
                <a:solidFill>
                  <a:srgbClr val="FF0000"/>
                </a:solidFill>
              </a:rPr>
              <a:t>).</a:t>
            </a:r>
          </a:p>
          <a:p>
            <a:pPr marL="0" indent="0" algn="ctr">
              <a:buNone/>
            </a:pPr>
            <a:r>
              <a:rPr lang="es-CO" sz="2800" dirty="0" smtClean="0"/>
              <a:t>La pregunta que nos hacemos es: ¿Estaremos usted y yo allí? </a:t>
            </a:r>
          </a:p>
          <a:p>
            <a:pPr marL="0" indent="0" algn="ctr">
              <a:buNone/>
            </a:pPr>
            <a:endParaRPr lang="es-CO" sz="2800" dirty="0" smtClean="0"/>
          </a:p>
          <a:p>
            <a:pPr marL="0" indent="0" algn="ctr">
              <a:buNone/>
            </a:pPr>
            <a:r>
              <a:rPr lang="es-CO" sz="2800" dirty="0" smtClean="0"/>
              <a:t>Aplicando las palabras de Pedro a este caso, diremos: </a:t>
            </a:r>
            <a:r>
              <a:rPr lang="es-CO" sz="2800" dirty="0" smtClean="0">
                <a:solidFill>
                  <a:srgbClr val="0070C0"/>
                </a:solidFill>
              </a:rPr>
              <a:t>¿</a:t>
            </a:r>
            <a:r>
              <a:rPr lang="es-CO" sz="2800" i="1" dirty="0" smtClean="0">
                <a:solidFill>
                  <a:srgbClr val="0070C0"/>
                </a:solidFill>
              </a:rPr>
              <a:t>Siendo que hemos de comparecer ante el juicio, ¿qué clase de personas debéis ser en santa y piadosa conducta?</a:t>
            </a:r>
            <a:r>
              <a:rPr lang="es-CO" sz="2800" dirty="0" smtClean="0"/>
              <a:t> </a:t>
            </a:r>
          </a:p>
          <a:p>
            <a:pPr marL="0" indent="0" algn="ctr">
              <a:buNone/>
            </a:pPr>
            <a:r>
              <a:rPr lang="es-CO" sz="2800" dirty="0" smtClean="0">
                <a:solidFill>
                  <a:srgbClr val="FF0000"/>
                </a:solidFill>
              </a:rPr>
              <a:t>(2 Ped.3:11).   </a:t>
            </a:r>
            <a:endParaRPr lang="es-CO" sz="2800" dirty="0">
              <a:solidFill>
                <a:srgbClr val="FF0000"/>
              </a:solidFill>
            </a:endParaRPr>
          </a:p>
        </p:txBody>
      </p:sp>
    </p:spTree>
    <p:extLst>
      <p:ext uri="{BB962C8B-B14F-4D97-AF65-F5344CB8AC3E}">
        <p14:creationId xmlns:p14="http://schemas.microsoft.com/office/powerpoint/2010/main" val="247641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p:cTn id="31"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5" end="5"/>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5987008" cy="3384376"/>
          </a:xfrm>
        </p:spPr>
        <p:txBody>
          <a:bodyPr>
            <a:noAutofit/>
          </a:bodyPr>
          <a:lstStyle/>
          <a:p>
            <a:pPr marL="0" indent="0" algn="ctr">
              <a:buNone/>
            </a:pPr>
            <a:r>
              <a:rPr lang="es-CO" sz="2800" dirty="0" smtClean="0"/>
              <a:t>Dios </a:t>
            </a:r>
            <a:r>
              <a:rPr lang="es-CO" sz="2800" dirty="0" smtClean="0"/>
              <a:t>dijo hace 1942 años a través de Salomón en </a:t>
            </a:r>
            <a:r>
              <a:rPr lang="es-CO" sz="2800" b="1" dirty="0" smtClean="0">
                <a:solidFill>
                  <a:srgbClr val="FF0000"/>
                </a:solidFill>
              </a:rPr>
              <a:t>Eclesiastés 12:13,14. </a:t>
            </a:r>
            <a:r>
              <a:rPr lang="es-CO" sz="2800" dirty="0" smtClean="0"/>
              <a:t>El </a:t>
            </a:r>
            <a:r>
              <a:rPr lang="es-CO" sz="2800" dirty="0"/>
              <a:t>fin de todo el discurso oído es este: </a:t>
            </a:r>
            <a:r>
              <a:rPr lang="es-CO" sz="2800" i="1" u="sng" dirty="0"/>
              <a:t>Teme a Dios, y guarda sus mandamientos; porque esto es el todo del hombre</a:t>
            </a:r>
            <a:r>
              <a:rPr lang="es-CO" sz="2800" dirty="0"/>
              <a:t>. </a:t>
            </a:r>
            <a:r>
              <a:rPr lang="es-CO" sz="2800" b="1" baseline="30000" dirty="0" smtClean="0"/>
              <a:t>14 </a:t>
            </a:r>
            <a:r>
              <a:rPr lang="es-CO" sz="2800" dirty="0"/>
              <a:t>Porque Dios traerá toda obra a juicio, juntamente con toda cosa encubierta, sea buena o sea mala</a:t>
            </a:r>
            <a:r>
              <a:rPr lang="es-CO" sz="2800" dirty="0" smtClean="0"/>
              <a:t>.</a:t>
            </a:r>
            <a:endParaRPr lang="es-CO" sz="2800" dirty="0" smtClean="0"/>
          </a:p>
        </p:txBody>
      </p:sp>
      <p:pic>
        <p:nvPicPr>
          <p:cNvPr id="4" name="Picture 2" descr="http://2.bp.blogspot.com/-azCjMiXKty8/UE-QPfWIZ0I/AAAAAAAAAO8/c6Do19s2w3g/s320/Jes%25C3%25BAs+jue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16632"/>
            <a:ext cx="2699792" cy="331236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355976" y="3861048"/>
            <a:ext cx="4572000" cy="3046988"/>
          </a:xfrm>
          <a:prstGeom prst="rect">
            <a:avLst/>
          </a:prstGeom>
        </p:spPr>
        <p:txBody>
          <a:bodyPr>
            <a:spAutoFit/>
          </a:bodyPr>
          <a:lstStyle/>
          <a:p>
            <a:pPr algn="ctr"/>
            <a:r>
              <a:rPr lang="es-CO" sz="2400" b="1" dirty="0">
                <a:solidFill>
                  <a:srgbClr val="FF0000"/>
                </a:solidFill>
              </a:rPr>
              <a:t>El deber, el destino, del ser humano es obedecer a Dios, y al cumplir con esto encontrará la felicidad suprema.  Cualquiera sea su suerte -la adversidad o la prosperidad-, siempre deberá tener presente el deber de obedecer a su Hacedor. </a:t>
            </a:r>
            <a:endParaRPr lang="es-CO" sz="2400" b="1" dirty="0">
              <a:solidFill>
                <a:srgbClr val="FF0000"/>
              </a:solidFill>
            </a:endParaRPr>
          </a:p>
        </p:txBody>
      </p:sp>
      <p:sp>
        <p:nvSpPr>
          <p:cNvPr id="6" name="AutoShape 2" descr="data:image/jpeg;base64,/9j/4AAQSkZJRgABAQAAAQABAAD/2wCEAAkGBhQSERUUExQVFBQVFxwYFxcXGBcaHRgYHRoaGRgcGh8YHCYeGBsjIRweHzEhIykpLCwsGR4xNTAqNSYrLCkBCQoKDgwOGg8PGikfHx8pKSkpLCkpKSkpKSksKSksKSkpLCkpKSkpKSkpKSkpLCkpLCwsLCksKSwsLCwsLCksLP/AABEIALgArwMBIgACEQEDEQH/xAAcAAACAgMBAQAAAAAAAAAAAAAFBgQHAAEDCAL/xABDEAACAQIEAwUGAwUGBgIDAAABAhEAAwQSITEFQVEGImFxgQcTMpGhsUJiwRQjUtHwFXKCkrLCJDNDc6LhCGM10vH/xAAZAQACAwEAAAAAAAAAAAAAAAACAwEEBQD/xAAmEQADAAICAgEFAAMBAAAAAAAAAQIDERIhBDFBEyIyUXEzQmEj/9oADAMBAAIRAxEAPwC8a53roUSxAA5nSulDeN4A3LfdJDrqvnBHzP8AKuOOeI4m34V0/NILeEbr5n5VPwuJDoGGx+ngfGlTDcY91lBlpG3n1opwbGj3hGoD6wTs4GvzWD/hNQLnIm9B6srWao97HopyzLfwgEn1A29akYSayo+Fxq3ASp20I2Irtmrjj4v3cqlugmoGH4mdQ4+EwWUGJ8RuPPUVw4txe2rhCwEHM+hJ/KNPHX0FbtYxXGbfMdI5QNI5zUAulvQXS4CJBBHUVzxN8IpY7Af/AMqBwqCWYGRA5c9/oCOVfXH3ItT+YH5SfuKklvrZB4VeuvnLOZmdII130I0GmlEMFjHZspA0Bk6giDGo1Guux5UE4Vx0ANOhBgLBJMDz+9HOGMGzsObCPLKpH3J9a4XjtUiJiOOd7IvcO3eBJ8dBovqehjUV9e+uqQcwbwJGvnA7vny5zWcc4QHi4o767gfiXUEeJAmPlzpbXi1xmyZgqiACRJYePWd67WwcmTh7HjDYgOoI9QdweYPiK7Uv8KxBUgnUNAb5HI3nplP+HpqemuHS9rZuo2KxyWx3jHQbk+QH3qDxvjQtDKsFyOf4R1PXwHPypV981w97N3tZn4uevpy2FcLrIpGv+3QW7qyAJJJG3PQTtvyosKUuG2chGkZwVnrKn9YppwzkopO5AP0rg5rkjrWmrK01cEJnEuHH3rFDlhjynSZ/Wp+AwotlO9LZwdd51U/c1q7gb1y4WUEKTPegR0nnt0BrnxXCrZUF2l2Op2AAGsAeYEnryqBHHVOiXj+MZiVQwimGcbk9F6Dx5/fhhsctvaQBv5naTqSfCh2L0y8l3B5E/wBcqzg2Fe43XnqO6mumnNugqCOTbDhuhcrIpzRJUaBhOxn4TzHj51BftG9wkLFsDQnVjr0MADp+tHMPwtFGvfPVoPyGwoNxrhoZzcQEFB3gNjpuB4DQ9fTWRlJ8ehb4o3urmZZgjRjrr4+dffBsa91iqKdTJy8zzAPKevLU7wKk28E15sg5asSCqqOUyN/6mi+CCYcZLQzN+JjA1/TyHrXNpLsRjw1dbJtu2UXUsnMkjuydT8DaDpO0CufELzmwx0Yb6EEgDmCB39AdDBr4KuZ1AnmpYGfOda+GS4NgDp1j12maBZJ/ZdeOv0CsHkZwzLLTuOcc/GmPhmLU3GUEd5QwHl3T9MtCsHbTIoeyQR3SUIldNMy7RFEMJwUB1e3dJCsZBAM7hhII8telH7ERDgMkUqY3DLbvkZREypjYHX5A5h6Uz3sQqDvGAdBUG4LLuHYEmAAWVsu+m+kyd+U1IVSqWjjgsxIyCV5tGnhBOhHlNE8XiRbQu2yiT/Xjt61mIxK2xLEAdTpQ3FXUxeHPuXDc1PiNv5z4VxPpaQs5zdzu/wATT8z/AC29K54TBuHUM4HeJgETEGSDy6VLwmCyBEuHXnv6z01r7tp/yiDocxjqDmIP9eFIzZOK6I8bD9S918G7eNcWkY6sZ0O5ytl1jVfTUwSehZeEcQF1dFKZYEHxAOlKN0H96I0EAc9GOf7sabuD4cLbnm5zH1iPoBS8OV3Rcy4pif8Apy4vjbiQLYXMQTrziNB467nSovD+0GY5WBzEEqQMucr8QAJ0O/PkfWfxa33VaNVYH0PdP0P0pexVkhAx/DeaTtGrAHTbca+VFdOa2DEqlr5J1vjhuXCkZIHxbg+Ux8z8q1xHA57ZJYsJDLJ+GOY/UdPqIxmJ094NG1zL47gxyDb+ZYdKhDjjFCz3CI2VdNdYEDf/AN05UmtopW3FcaCWKw7QqDvBttdGHLKfHnzHpq1cNwQtIF57k9Tz/l5AUN7O3/eW1FwDNo6yPMEjoef+Ki2Mci2xBAIUkE+AnWiDmUuzeLvZUYjUgaDqeQ9TQ6/eNu2tu3rdYbnYH8TH+XWhVztD7xVGg7xzMJ5DbKZJ18SJA60tY7j127ifdI+Vdc7DQkCJAjaTHyrm9JsNdtJDHjceB+5skkz+8fczzk83P0HpUrAYcKoHSg/DrC/CgjLvA08p68+fjRy0YrPq3bNJY1E6RIBrdcSeQr7NQDo+L13IwbkTDeA/i9N/KancPxIzPb5rB9G/kQR8qG4i4PhbmPQ9R5+HOoHZDGl77hzLIpQMdyqvpJ6gfOrWGvgrZZ12MvE8GLttlIB6T1Go/roTS6vF2LtbY9xwCojUSJjxG4NNhpVXhxOIDKQfdlw3h3pWfCDVgqXv2iBxTjBzqrQCBClpgkbk9CRAk/rU3gdw3sj2+5/F4CYIPJpIMD1rnxPD2mZ88MpK5dSAXy5SAeug+dF8DYXDYWVXYZo13O2u8bChJlN0S8bw5bmpkGI05jmNecaSNdaXmjJaMHQr8iCKn8P4yxzhzMKSNByMQI3mRUDEIRZg7qojnqsR9RVLPSpLRoYIcNpnzhsPnuXF3zNbB8oE/IA04qKUuA4hDfus5ygOFSdAWyKGg7afD5zTaDTvHjjO/wBic18q/h8XrQZSDsQQfKgPu+9ctOJJAbzB7pI84HqSPNiihXHLiIFYkBpKrMwZElTAJAOWZ5EDfam5J5IXFaYr3bJzBXiVIH94N3Q3jpPrX3w3DWioPuwW0Daag896mA2sQraAtswYar+oHQjQ8qgvgrtknKWZN5ABPqrDXzB9BVTHfDpjs2H6uqkK4S4BethToCR8+X1Nd+2PFxasZZhrhyjy5/y9aCYPGjYZZG0DLBDTLDU6mB5VA4vfe6SzNDT3eojQjwgn7b1YxXybEZYeOVsjomZRDqhXujOCDmiTOh05zsJk+EW9ijhnLXrDgazdQB172U6hdV232jWunDLbM495IyLcMzOhVddOcCaLm98KgQoXRWiYJOWI8PlmFDVe5Y3FK0qQuYvtNcZRcw963ZsSy+8uKe86/FpGYAdIJgE7Vxscaxjd9cbZuIpklEcSAATCsoDkTMAzBo8nBvxNazqWLqFKZ7ZIVXkPCsrZQYnQzvNdsVgAYnD3oUzE2VEDfXN3V2J8qUnPosNU+z6wPadFvXVuK5uWlWfdo7LlYBwZjuzpodRzpW4j2xxN3LcXF2MNbbZSWlQdg5ynX0pw7HIZvXGylrlwsSJInaBIBygAAHmIrhisELVw2/cl0GqNb91myMZyOtwCcpmGUnSNucpz2C1RD4Fxq/k7+JwuJ00UZlc6x8RGkkQMyxO50MM/YWylyz+0rr74swnkCx0j0A9KA4nCs7DLbuI4UqrOLQCKYkgITJESBzIFOfZqwEw6qoAC5lAG0BiKbia2Kyy0uwpQ3E2rNslmUSxk7kk7TH67VI4hjRbQtudgNpPnyHMnwpcw3Egc9xh7wA94z6SF6DaOVWCs2kTcTes4gqjKQfwNK6HSNNR5cpI61O4ogGGuCdBbIHnEL9YqJjURkD/lmRuV6T05+EVyxeMNxFtNudXkRKCCDHiY+TdKCnpNkwuVEDDYWSGGignL+Y/xeXT59I7XmGs7AEnx8PXbzrvfvqiEkwPHl/XTyr44TZNy4pYQq98+si2D47t6CsyJ5UkaVXqWxRXiGIs3CWIayST3ACqz+FxoY5Tt+rj2f4znuZFDe7KBgSNJ6KZ1jny6RU3i3BFuglQA/I7T5x9/uNKjdl7DasyBCoyACN5JbbQbAQK1UtLRkpVyGE0sdrH7yA8lJ+ZA/SmZqXu1WHn3bcpKn1Ej7H51zCr0BuD2M91QGKtrBieRMHqum38qODowgjQiZHmDzB5UI4LZFu+jE88vlmBHLxI+dTOMW7zhLi5oOsoBopGxESdY6+lIywqWxnjW56N4zBK0SNvQ+h3ihnEeG3LjgW1BnKSSCcsyDttoPvXWzi43uTrrLAH1nbyozwdznJjRoUGCJhS2k7iSRVfAnyLedJwQR2WFmwxLF7gbOW6gfEAPEcvIUExVgW7tqCYIcAHYaJETyj7CrEK0odsOHrb91dEgK8ESYAcEaAmN4+tPyx8oThrT0D8LiCC3gdfD+VbvIcQCoaFA0I1DPIO3NBHqT4CurYRbttoALkSPzRy9dtetRLuEuL30vuFc6KUVsvhsNOWvSqUrRpXfLo3w3D4u2zqPd3JOaR+7iSdwc3noaJYjgpIzXHl47pAICmZ5nvTPOPKomE4ddEn9qfvCCQEEeUg/Kpn9mu0TibpA30t6j/L9aZvoV2ntM44HEksFI7w0PQEb+lNPBh+5X/F/qNLVvFrYtPeuNAg3DPIAaAzuYGviaM9keL2sRhLb2riuIho5PuykHVSJ2NP8edbK/k3vRG4xis19VkZU5dTox+mUfOlS5wvE27jlE94rZsjaEZWn5GjfaDBOmIDzCMdN9Zk5T0O3yETrHLCYgkG2hlyQp5RJgT89TVxGTfdBLgmEuPbRGMC2AGI1lt4Hp8vOvvj2GyZfcD94ASTlLSPzESTJH0o7g8KLaBRyHzPMnz3rne0up4qw+xH2NBU8lotQ+AoILrMM6P3iAJUrruAJ2O9HcPwchSxA95usEnKQO74E6eWtdO0OJKi3CknOG8BlImTykE/KpXB8W9yyj3E925+JYOkGOevzpUY5l9DryVSJdi4GUEcxI8iK3btATAiTJ8TSdwTtygx1zh11TbuoxFppkXF1ZR+Vo5azToDVhrQki4/FZEJEZjovmefkN/SltOLm4v71WNskeDqdwQRofLzjoe3HbrG8qkErGkA67T89p5QOtfWKw4YakZcsR5T15faPGoE3WmIvtF49bw17CpbuXCjEXLxRyGNrNlCrEZSe9rvoBVjp2htFLTWpu27zBVa3qoB2np5b+FVN257MriEN6yc162O9GvvEG/m67zzFIHBO0eIwjZ8Pda2eYB7reanusPSaYp5T0TFp9np3heJRjcVTqHJOkbsQPP4TQft12zt8OFm46PczM4VUyiSF5knQa1WWA9uOJtrlaxh2I5jMk85IUkUo9r+2V7iF0PehVUQltZyqOe+pJ5k+Fcsf7DdFhYr/AOQB/wCnhAB+e6T/AKUH3pH7XdvsRxBlNwi2iarbQnKG/ikmS3iduVLA1ph7E8BOKxaLGZE/eXB1VSDl82ML60xqZW2Cm2yzOznE8Qli379IuOqkA6SDqJ6Er/XKmWxxBfggggTlIEx16EUb4lwi3irY5aSjL0YDl0Omh6cqX7/BmRct5SwB7txeQ8CNU9dKysuNp7RpYsqa0yZbWyTOWtY/jFu0paZ5BRuT0ApexvCrmgsuzTtNzN/pBNFuA9iyG95fJY+O5HT8ifU+A3XGN0HkuJ7I17sq3EcI6XmyZx+7y7BxqDH4kUiPHvHpVHWuIYnBXXS3duWHVirhGK95SRDRo0ePXxr1NmUAuYCqDHQKBJP0+Qrz37U+Em3jBcgj9oXOf+5MMP8ATWlialqP2Z2TdfccLXtW4iEKNeF1TuLiI0+sA0T4V7VPcqtw2A+IDamSFZIjlqGHy5+FI2P4dcsObd1Gtuu6sIP/ALHiNKj1Y4pii68B7frRKi7hXQEwzI6sAOoBAJol7QPaCcIcDfsZb1m57xiM0B1yqBBjT4idtxrVAzXV8W5RULEohYqpOilozEdJgT5UPBbC2W7xP24Wbtlk/ZboZlInOkAkQDPOOkUL457ccTcBXD2ksAzqT7xtekgKD6GqxmtipUSRthfg/GLgxtm+zs1wXkYsxJJ7wmT4jSvVi15Bw3xr/eH3FevlpeQKSNjsCLiwdOh6H+txzpG7SORktMSJYhhMAkDTXmusyfWrDNI3bvi9q1i8FbuKp9+zqSfwjQI3h3jHkTS0LyzykHcMXNcBUZcixPLMDp5zrVTdu+DDDY66iAC2SLlsdFfvBfQyPSro4jdt2rb6i2IOsxAA1bwAqju0vGDisQWXMQAEtyDmKjQadSTPqBTMexONa6BFfEUz4H2e4y4JKLaH/wBrqh/y/EPUV9Y/2bY62pYWxdUak2nV/oNfpTm0OTQsird9i/DIsXr/ADuOLY/uoAT8y30qoo1q+/ZlYC8NsR+LMx9XM/14VS86tYuixgW7G3A4o22FtvhJ7hPU6lfPmOonmNVb2idt8VhrIaxZAtvp78mSs7Qg2J5EmPWmU2wRB2O/3+h1rljMAl20bTjMjAqwOsj+fjWdHlNJItLGlW2UK/bTGkknE3e8BmggAgbDQQY8qtL2d9tsXirTteNsrZ0zZSGdoJ7xByjTeBOvzpzGYZVvuinuC6VVjvlDESeRMa1f3Aez9rCWBZQZl1LFtS7Hcn+Ww0p2XLwkdkiNegxisV7wQPhmT+Y6GB1A68yKSPabwI4jD2So7yYhB/hudxvT4T6U4/1/KhXHcflWBqVhmmIEmFmecmfSkYstXmVFW1Mw0ZiOzdu/aZLqLdQsxyuPhH5GBlT4giqa7f8AZW1g7ls2GcpdDELcglSI0zD4hr0nTerhtcaKLLXA1tsqk80JEztt4ax61VXtZ4mbmLS2d7NuCP4Wc58p8QCs+tbEb2UJexGrKw71lOC2bFZWKaypOOuHcKyk7BgT5AgmvXli4GAZTIYSD1B1FeP69Udh8d77h2Fuc2spPmBB+opWQKQ4a89e2TjBu8SZQTFhVQeDfG0eMt9K9BX7wRSzGFUEk9ANSflXkzjHETfv3bx3uuz+jEkfTT0rsS7OoZO2HbP9pt20Se8im+38VzKJQfkBE+JPhXb2ahCbpyr71ShVjuEMq0dNeY60kmjnY/iq4fEZ7jFbbIykgEnaRAG/eAHrTGuhTXWkWhcuolzYMOcyedMnC8fbdgFU5jEZViORM1VGO9o6z+7sZvzXWIn/AAW4A/zGjHZjt3jbzRawlkoNGbNctqP8TMwnwgnwpPBpbFxNL2CvalwpjxIraTMxsC42RQJjOzuY00Akk9Ksf2ff/jcL/wBv/c1SW4D8VxQM922bdxjMm3kZVVZ2WWJMwSY0FRPZ088Mw3gkfJiKpeY941/S/wCP+TGQGonGMcLNi7dP/TRm+Skj66VJilX2nY33fDrg53GVB6mT9BWVC3Wi8ltlHux1J3r0jw3EZ7Nt5nNbRvmon615uq7OyvFc/C7B3IX3ZH9xiv6D51fz43SSQealM8n8DDxM3AJQ+YmIHoCY+2+vINevgZkIkt8Sn8U/ikbg8o6UX4Rjs6CT3vH+tSOtKXtS4mcJZttZOS7cuEAgDugAliJ0BOn3qfGrhf02uzL8jG8sqoZG4vjbeDUXbrm4qd61bIANy5yEA6qObbQOZqpMfjnvXXu3DL3GLMepJJ+WtbxeNe65e47O53ZiSfry6Dao9a6nQiZ0Yd61WNW6kMwVutCt1JDNgV6I9imP95wtF52rj2z4a5x9GrztNXJ/8f8AH6Yqz0KXB6yh+y0FromRs9rnGv2fhtwAw94iyvk3x/8AiD8685GrP9u/Fy2Ks4f8Nq3n82c7+gWPU1V81MLSOo3Tx2GxC3bD2HVHCXA4V1VtHGUkSJWGAOn8VI1FOy3GBh8SrMSLbAo8CYB1BgamCAamvQDTaLQt9j8MCSLNqRqAEO48GJFF+GYRbVpbsnMDoDGWSdlXZRyAFAbfbLCgT+0Wz5Fx9Cs1CxXbjBW+8rXbpBkIqkLP954A+R8qS036Exv5LduXg2ULtP8AXn/6pJ9l96cDl/gvXU/85/3VWfHPaLicQhtqfc2jIKoTLDo7nvMOUCB4U6+xbEThr6fw3Qf8yD/9aq+Vj1ibL+B/cWLVb+2bG/u7FvmzM58lAUfVvpVkVWHbU2L/ABP3F4OctpFtZHC98ksVMg6tIjyArM8dbsvp67K1tWi7BVBLEwAOZ6f10qxuCt+zYcWQ2dwxZhyDNGg8BAHiZNS7XA7WFt57VvKToxYl2UeJP2AFfGDwBb4EOp033/3E9BWxMr2ZPmeVWb7I9DBwN2crJ13MDkDA35z0/WlH23Ynv4ZPyu/zKqPsaeuz6oGy7sBJIOmbaBGhA+9Vz7agf2uz/wBj/e3/AKpKafkIPEuOHZXtYtZWCtIA74PAPecJaRrjnZVBJ89OXjtTdgfZJjGGa41myOjvJ9cgI+tO3s8tpbw9hrSotu9b/ekau11SQ0sdY0BC7CmXjN22t22vdykFiWO5BAgzy12pNW99Au0irn9jGJIBS9YedoF0T5SsUu9ouxmJwQDXlXKWyhkYEZomORBjXar+4Pj7bXLoUwilRAmM0d6PmKTvbRhP+DBH4byseveVl+8V0029Ep7KVqw/YbjMvEinK5ZcH/CVYfaq8pz9j4P9rWY/guT5ZD+sU2vQS9h327cJZMXav/hu28k9GQ6j1DA+hqsa9R9teyqcQwrWWMN8Vt/4bg2PluD4E15l4twy5h7rWrqlLiGGU/cdQeRGhFDFdaOpdkNmr4ms3rapU+zkfVs10JrQFZR60QaWrQ9id/vYlPC231cVV5FWL7F2/wCJxA62QflcX+dVvLW8TQzE9Wi4Jrz/ANssb7zH4h5/6hCx+XuiP8tX3iLwRGc7KpY+QBJ+1ebbt0sSx3YknzJk/esnxV7ZrQh+4R7Q0FkftEs4kXAEDG70aSQA3IzzE86K8L7TftdslAbSglSsgkjkCw5QdhA6zVUVYPs24Y9y2zIJhydeeiqdev8AKtGX2Z/mYJmeU+xu4XdC3FKkEaLG0SQBp0pb9tnDzGHvgaAtbPmYdfsaav7PuC7aNzRmYZVBB7oZZJP6DpRPtJwq3iLHurmqsyN/kOY/MAj1qvkrhnloRgX/AJVso/jXYPFYfXKLyQDmtSdCJ1X4l+VLkfOvRPDMDLs503PgJoT2w7O4e5butdtKxS09wXB3WGVCw1HxCY0MzNaE5OxM1v2K/s14yRhmtBTca3dDKAdFS4IcnoAVmT1ojxrtxg0OVibxUn/kiQOoLkhflNVZhsdctq6oxUXFy3ApjMsgwY5SPpUeKPhtnOE3tliWva4toZbWEhfzXoP/AIJ+tQONe0K3i7d5Xw5RrltVUpdzBXVsykhlBPzqN7POzVviF69hrndLWS1pxulxWWDH4l1gjoeVCOO9ksVg7pt3bL6Husqkqw6qQNR8iKHSTDU9dAkVbfsH7Nk3LuMYaKDatnqx1uEeQgeZI5UidlexGJx10Ilt0We/cZWCoOusSegHOvS/A+D28LYSxaEJbUKP1J6knU1F18INInGgHansphMYn/FIpyjS5OVkHg3IeBo1iLwVSzaAAk+VJvF+Klml9h8K9P0LePyjmoi7UoVL/skwWS57q7dLkQjXtFXnmhVDPA2nTUGqy7S8CbB4lrJYOBBVgIDKQCDB9R6VefCbzXH8D+Eakjr4Un+2Dgkqt4AhrUK2m9tjKnxhtP8AFTYb2JVN9lUxRDg3Z3EYposWmuRuYhV82MAfOi3Yvsh+1sXcN7lCAcu9x9wiHl1J5Dzq3L1r9lazYB93aykxa7oUggQsAzHUyTNHd6eg96K2wfskxDjvXbKHoBdf6qkfU0c7Ddkr2A4iodkZXS4krmGqhX1DDTQVYXBuJsL72WZmCiVzDveTQdK74sA3VbTuv6962yEn6VVzW3DQzH3SBHbfF+7wGJb/AOsr/mhf1qgauL2u43JglQf9W6AfJQWP2FU7VHxl9psQjdqJGYkCdSBJA8BIBPy5a1bvs/47hwP2fDsXbLOV7ThoG8sDB1M6czVQUz+zbEZOJWejB1PqhP6CrNU5TaAzYlkXZctjBu14XbkAKCFERHzJnrrB0FQuK8WQMAJLMIUcgN/qYPkFrvjscXBRdNNju2nPov1O2lLfEuG3GKsh76nnz60GGKp87MbPkUr6cDHwvGaQwjNsZ/rmKWvalxD3OBIXRsQ3uh/d+K4foB6mpOFsXmOR1NtdSWJ9SarHt/2mGMxPcJNiyPd2j/Esyz+bHXyircrbF4+12LdarYFFOBdnLmKuZVhVXV3PwoPHqTyXnVnfyMbS9jH7GsWLfFEzEKDbuKSSANgeflV/f2va2BLf3VYj5xFVx2a7PWrByYe1Lgd660G4SfE6JPRYp3wvDA6fE0nczqDzFV7e2dN79BmxfVxKmdY56H12rrQzhoC3GXXVQR5qSjf7aKUI4Hcaw7PZZV30MdYMxSFjZd1UbnQz06ifMn0rKyuK2f4Fj2i8Zv4RLNmy5trdQuxTuuwzZV724UxOkTVb3MQzTLMZ3JJM+c71lZVqEtIJ9FwezbiX/BoLYkIWDEASlw6tPMBhqDsRGvKjHHb9o25vXPdC3qbv8MiIA/EWOkbkxWVlJfsX/skV9iPaQLOYYZC+bQ3L/MD8in/UfSins+7Z4nF43JedSmRmyqiKAViIyjbU6eNZWUOeUsT/AIWMXVI+vbPf72GTlDt6yq/pVaTWVlUcH+NG1HoyjfYl8vEMMet0D5gj9ayspl/iwvgunG4LKcwEgnrs3Q+c6HxjpX1hbqknfMOR0A05msrKDx7bx9mFmhK+hB9qPHrtlFsITGIUlrnW2G+BegJEk7EaDSZq6tVlaOL8dnNa6RhNXb2R4KiImHWIQZnb+O4RJJ5noPAVlZU5PQjJ7SDxwD2rxdENxGIIAOh0Ag9IIovgMYVSG/5mYsyqpffYd0wvrWVlVxsLRNtFjdQhHAGbMSI0I8+oFFaysqRx/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2" name="Picture 4" descr="http://2.bp.blogspot.com/-K4mCqYjYZeI/T0KdFg7o64I/AAAAAAAABII/QpXTWZjLdBk/s400/hombre_ric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3717032"/>
            <a:ext cx="2085975" cy="1440160"/>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data:image/jpeg;base64,/9j/4AAQSkZJRgABAQAAAQABAAD/2wCEAAkGBhQSERUUEhQVFBUUGBcUFxQUFxUXFRgUFRQVFxUXFxQXHCYeGBwjGRYUHy8gIycpLCwsFR4xNTAqNSYrLCkBCQoKBQUFDQUFDSkYEhgpKSkpKSkpKSkpKSkpKSkpKSkpKSkpKSkpKSkpKSkpKSkpKSkpKSkpKSkpKSkpKSkpKf/AABEIAPIA0AMBIgACEQEDEQH/xAAbAAABBQEBAAAAAAAAAAAAAAAEAQIDBQYAB//EAEEQAAEDAgMFBAcGBQQCAwEAAAEAAhEDIQQSMQVBUWFxBiIygRMjkaGxwfAHQlJystEUM4LC4RVikvFDohdjsxb/xAAUAQEAAAAAAAAAAAAAAAAAAAAA/8QAFBEBAAAAAAAAAAAAAAAAAAAAAP/aAAwDAQACEQMRAD8AyO36pJv+L+xqFwD/AFh/K79KJ7QjveY/SEFg/wCYeh+CAnDO9cZ/C7/8yqrNcqwon1pP+0/oVcdSgkLzlGsZj7Yb+yIwj+67q35oQaefyRGGPdd5fNAfi3Za9KNzR72qmcbq2xZnEU+g/SqcoFzKxpVe44cWj5KtRwPdd+UfAICaFU+jjog8dUMt6/spqLu4hsabt6/sgJxtQ+iP5p9yrnGXHqjsae4eo+KAbr5oGuddLmSO1XBA5ckhcgcE2U6E1BxKSUi5AspMy5NQPlJKRKg0PaA97zb+lAYU+s8j8CjO0B73m239JQeBPrPI/BBNhz64/l/sVa7VWGHd67y/sQR18/mgWLeenkpMMbO8k37h/M34OTsPo7yQHVj6+l+UfpVOVc4kevp/lH6VTOQcEaPC78o+SDajBofyj5IH0PAhsafD1RFA93yUGK1b1/ZA/Fu7p6hCM18/3ReLHd8x59EG3f1/dAxyVpSON0oQOCdCaEsoFKilSOUaDiklcUiDly5cgVKuC5Bd7b8R6g/+pQuEPrB0RG2R3v8Aj8ChsL/MHT5IJKP80dP7UGRc/W9GUv5o6f2oRAop90ngW+8O/ZPwmjvYmtccjhxLfdmhPw2jvL4oDKn8+l0H6VU5Va1T66meQ+CrAg4IwCQ78o+SDRQPdd0HyQPoju+xQYtneHX9kTQ8KHrm46n5IHYh0sM65hH10lBs+f7oyvHozxzCEG35/ugYR9eSc1J9e5OagWEsJE5A12ijCmeLKFAhSJxTUHLlyUBAoSwkSoLnazfl8ChcIO+OiP2mJd5D5oLCjvN+tyB9JvrR0H6UG7VWNNvfb9bimN2HXdBbSeQ64IFiL3CANh7jv6f7k7DizvL43Rh2PUbma4NBt4ntBsZ481w2c5jHElh8MBr2l2t7BBG8+tp9Aq8KwqUnZ6Rg96w5wACtHsXsA5xaawcc1w1oJgG4zuGkoMa1FgWd+UfJezbF+zTCsIc+iHHe15LmjoCmdpfsnoVGF2Fii+DDb5HcAQfCeYQeQ4fwoSu8y3zj68laV9l1KOZlVjmPaLtcL66zvGiAxFCBSdM5nOB5FsfJwQNrtAZE3zD/AD8kI069f3RuLENGhEgk8DBsh205HCJOvJBAU4Bc4c0tMoFAShKFzQgR5soVPWFlAg5cuSEoESgpFyByVIF0oNDtQ38h80BhT3m/W5HbV+Q+JQGBPfYgLpO9Y363JWigZL6j54NA+bkNirHyCEsNwQXIxOCAj17uMFoB13XTHbTwjfDSqmD95wHwCpnprIm/sQb7shs5mIrHEFhp0md1rSZBNt5uANSvZdm0qbWACCdSd5J3n9l5D2CrF9I53ZWB2kDwtExx1969A2LWFNucuDmu74dOttNLdOaDSEwTZC4yq4CcpsZnolwO0hVmLRxt7lLVqtcNQRxm3tQebdt6PpcO574aWPaAd+Ug5m/8rwvM9oPOZjfutccvsEnqYn2L0D7R8htTeJD8rmSBIgEEz9XXnuOolrmB1jJOo4Dggjxru5HOfdwQBKOx2g6lAlAhUjSo06UEuZcHKIFOzIJKzrKFKXJEHFIlKRAi5KuIQdKVNXSg0e1AYudwgcpGs79VXYDxt6o7aVWWNP8At/uCBwXjb1QOxbr+QULMM93ha49AT8lc0ccKMuyZiQBmtNp7txaeIvZDHtNVvlDWz59NUArdjVTow+cD3ap57P1QJdlb+YwpKm0cU++apf8ADLR7oQNTB1Ddx9rr+y6DR9n8T6AFvpWd60A7zv8AeF6NhW+kw76jO818Brd7XsAa5pi02MH/AHSdV4eaUcFY7F29Uw1UPY52We/TzHK9sQQRp57kHtODwdPENBGZo/Ad53tdB0kcU7AdkMtVxc9wDwfVMJFJsgCQHOPP2qi2ftGrWZnoHg+TwdYtdfcQPdqqyptXHUy4+lexzzeHNyki3eDhbdYIBe1ezG0MO1gc4kPAAcQYjNnkgAm8akrEYtkOZzv8Vou1tR7Q0vcHvk1KjpBkGGtII55lmsZig5zXCw4cEHYw280EQjMQQWiDN/khoQNXAI7D7HqPE5SAiW7II3IKkBdCt/8ATeSYdmoKuF0Kxds4qN2DKAEhcinYYqN1AoIEpUhppMiBkJIT8iTKgucV/KHQwPMIXAeNvUIysPVDo7+0oLBHvDqguMRimspFjmA5u9m3gt8IHKZnqqpu2HtENAHQfsjtptORp5O+aoygnrbQe7U+xDzJukJTmskIJWBK+ElMEc0rm8kB2x9uVsK6aTjG8boOojgtRtXt/Rr0xmoEvIvDoHD6lYdsjoeO5SCmCbnjBbfprCCGtjnF06DQDc0aQ3hZT1ME00mVPSMzPeWuZ95kR3iNMpnWdZG5S43AUxSpuY/M4z6QaZXSYABuREXuOmirspFj7fr60QXL+z9SwLqf/ICPIo/CbDDN7XHjI93BWuztoGrSpxDnEZS3M0EFoF4Os3NlJ/ECHEhpLTdkNJDRvn2+xAGzAxp7nJalIt8RgdQrGk2m+SAxwDXPlrWnw7rDWSAOqXDYOm7vBgBBicoBkcokahBVUm5j3S488tvabKU4S2vuAVxVotFpdPl8VG7DDfmHUIKY4Xmo3YNX38CCNQT5qMbPHEIM9VwPJRO2ceC0xwAHA8pTf9NncAgyrtnngonYLktgdmDiPkkOzW8kGKqYPkozhTwWyrbPG4e4oKtsp24IKev/ACR/V+kKHY9JrnjO7K0SS7oLe9T1f5RGtiJ3eHdysgMNTzW3HX3INZtTBUP4cPDyWyQCHUyZPFkzGt9yzX8RQYLU85/E9zv0tj3oN2HMRJhRGmgnrbQlpa1rGg/haJ/5a+9CLoShAoqHinCueKjITmhA81SUgJapabQm1GIJM4hDuKRr9yRBcdk8A2riGtccsEGbbit12l2ayjSqOYBmblAtBGbxGxvfReebCxlOnXa6qCaf3gLkj/sBaTaHbRlakWOa7M5wdJADYHQmEFNiDU8THFszOWBboOSGFOsDZ7p5uKsfTgtbAnXTyT9leMyCQAdd2l0FZ/EYgHxGUZhv4uppmOt5tuGm7VH4qmBUMAeHpePo3Wg7MYMFofmMumnBdbKIM5fOJ5oMazaOJaS2Sd0EzHRSDb2Kb/kBXtLDNdiH8Gkzz70Rf4qPbGHyVCNBew0HJBW4XtnWYe8xruMhWVL7RRPfw7fL/KC/hw7cCNJ3rhshrpAvH0UFuftIou8WGHUAT7iEv/yFhd+Hd5OI/uVEdhDffS4j5rm7AaN09UGiZ9oWEv6l46ut71F//Z4Un77R0n9lnzsJv1xUbdhNM7umqCNomj7f0lB4E94Dmj49UImO9r0cFXYPxDddAa6nImOV+MXsgcRTgq/q0u6YiP33qpxtIIKl65roTnhMKCdsFOFNDNcpPTQgmYE86SoGYhK6uTwQdBjQexQtRDDa6ueyTMMcQxmKY8seWgPY8tLHZhBI0c2YkINr2e+yQBofiQKhIaSwPLQ1zwCGy2JIBG+Lql7fdh24RvpaIc1ocGvpuObKXAQ5rtY0EGdQvWxjnh1QVcrGhoDXTGZwcbxFrWi6zu26hrtfSmadQ1cwiZLoDSJ1ytkjnHBB49sV4c70ZF3eH8w3ecLVbM7O1Q6Q2LGS7QEq52XsGhRMUWAubrUd3nE8AT56QrZ9RjGy97QNNQT0QZWv2YrNBJg2+6ZsNyXZ9B1MNIOpNosLREfWi0dbHNcwFpIabCbTCrsHtTvgOghxLbgWdqD5iQgqsMxwfN5Ou4Rv08kHtJxdUmLSYM6xYH2La5mXmm2fyhNGHpaim0brAjS+5BgRRIuN0dFLmeHbri50HmVsBhcNUloHXK4+/wA092waBtL+MT/hBjWsdJME347+S6rXcIAnTXz/AMrXnYFETBIkRdpIB4oUdmGl381ruEgg8eKDOuYQLGZJ6BR4d87yOa0A7LPaT3gZPTXqoH9nKg8LYvucDw4/JBmAPVRzP9yqaen1ylXMeqB/3O5fef8AuqjDHvN5EILbDFwpX3TA4NlA4pp1O/4K4xTbG+5U+Lqe/egrqgURU9Rv15KAoODU6OKa1TQg4URxTjSaPvexR1GQlo4Yu4IHelbwKmpmXcLJwwIGplLhxJLkG22X26fUc2niYJs1lQACNwD+M8eJRu29tkOFKl43mJ3gG37rzvEvn4eRV52RGeo4OlxyyXGe7SGonWXWb0lBd7Xxbm0m0aLvWVO7O8g+Ik7hvngEDgWd5tOkC5rO60uHicSS+oRzM9AApRVFTE1KjrMotyxzdaB5LS7Gwxg1HtFMAd1sQQOJjegB2vU9ExjCZdv674hU1LE5TI3OmP8APRO2vjjVrEjRo13CUzZumbW+iDR4TFaPF4lrhxG6eeisqLHPNg1oMxmLQXDlIVLspsS0iJnXW5EfNehdnKNPE4X0VVoeaZLTm1vdpB1FuHBBQNwbjo2ebch3ccwXO2eRq14/pPyJQ/ansficNmq4SqX0rl1OoSXsHEOF3N63HNefYntPjGOIkiNC1xgibmTqDZBvHu/2utyHv4LqdIzcHzjRZfD9qsbRDHvomBJvBmQL8rA6ox32l1hd9J1p1aYv7eiC/fG7zgn/AKTC+1jPs/cLPD7TGnx0myZmYHTcCVKftMpZXD+HEnQsfbSxuEGYNP1cWPfI7pBHjMwRrqqbDDvN/MFa0b0ej3fqlV2CHfb+ZvxCC0xR1m0aeVgqrEnjuVxihM9Yvxv+6pqxEzuH+UEPosxgchHEnQLqmCDQC463AFyROo5cDv3InB0jlMReRfSCB3bcbTytxTcTgXtIMhxeJzcN0ckFeRH+Uocn1xfnEHgYtI93sUcIJaLZmU5jw08vmmA8U50EIHOxMovDUe4OYn2qvaBv1RD9qEABoA3Sbn2IH1G2coqdVwjK4tzRJBjSTu4IapVLtSrjZOwKuIGYQxg/8lQ5Wz1Pi6BBstgNY2m0vbnqPPpCLeJwGWY5BvtVht3arqVI5yPSP0aNwuocDQZhKcl/pahkB0ENHTeeqoqzHVqmeoZvv4BAN6PLTJdq6/OSrrY9LK0fW6fiquv3qgYNG3KtMPYi+nvQHVXEODjIFmE2+rSfYtf2PxOTElh0qs/9mcukrHY0yw8r+zXTzVvgMUWmhWB8Lmg/1Sx3xQejY2tBaAJLjEct5KxHbD7N21GiphxDmnM+nYB4FzlO4mAY0PJayhQ9HLnHM8gZjukZR3eSD2/2ppYVueofATYavIHda0cSSB5HggwRxg9CO7aQCDzFpG6JVbtFjARDjlvppu9ygw2Mz0yXAGTJGtyZdEcOaGrtcG3ESCPbGnJBY4PZrH0nvNx92eIGve3HlwVRi9msYZLWx+XnoeOqnp1Dl4gWiAbeyyiEXzSZMWPy3oAWhppuDAQA9wAJk2LZMgDiqimIeOIcPj/hXOGkMc4fjqHy7kRx1Kqpl5P+6fegssW6Jjn5SdfeqXHty23fRV68zc7z8TZVm16Hdnh9FBPg8K6pTDmiGt7pJIieJkieiLwWFaKhJdngZZIBBJ8UDcqfZW1DTkajUddFYU68tsIDiRM793sQD9oi3M0NiA0mwAA72gAtz81UiDyKPxFTM+I7oc6DEiYgX6NFuaCqGTFh0EIE/hncJ5pIhcWlpsfYkJQc8b1Fl3p5KbKBsK/7OB1aqwVHONOkCcs2hos0DmYVI7Sy0XYvxPB3x9fBBevqPLczt+jeW5BtxEcwOKI2nib5W6CwQ1LZtR9w2w1c4hrBa8udACCfZlGznnUm3CEX6UNPe8pEyd4A1P1ZQYPFt9HU9EG1DTBBcf5RdJ0P3xHQXQ3ZbHufWeahlxiCYAA4AfdHIWQWT9pOdZlCq+fx+rEe8n2BXmHpeqLXw0xNiS0E7gTexT2i/wBeV03G0szCND8J0QafbPatlHBtrvcJLWADXNULQYA33v5LyTE1K+OrCo8wB4WmbcyQdTMk81cYjBPrOY2s4ubRAZTYLNAN3OPFxJ15BWuE2bFg0iOAn3goKunsyraBTtH3nc+IKl/02pBlhMaQ4H4wrtmH625H4EIj0oFpjkYCDPnZNUAHIZnQtHyQpwOWc7L2guaQZ6Aclq21yDEg9CpPT216hB50yu59OqXEkh7h5BrY8tVTvpXf1P7q9wOFBFcOcIzEggm5LbDvQdRwCrsZh8tQtO+PeAZ9hQFBto+tx+aix2FL8rBEuLWA7sz3ACeiJDLnTpr/ANp2L2W+o2Ta0gA3Lhp0Qamr9hrGU5OIqOeNcrG5Z5AmY8159tvZL8HU9FVlzSC9pFp3TB0uIPxXvvZ3GPfhKTi8k5G5pgnMBcG0zIOq8V7fVH4jH1XSXBkMad0NAmItqSgzH8U7Llm05oE6xHwXU6BN0RRwBm7SRyVphMCJuCBH11QUlTD2Q7rarTnZ86CVV43AmTZBVEpqIOEMpvoIQMZTnRWezdtVaEhhbFyQ5oNzbqoMKImbGfkj8Hsk1TnOUt353tpCd8uN4Qc3tJWce6abD+INaD71XY/H1X92pUc8CLF0tsIFtNFoWbPw7PFiMKzlTY/EO8nvls9As1jGNFR2Rxe3c4tyz5bkGq7KNnC1BvzH4BCbOrZK7HaB3cPXmOql7G1+5Wab+F3PQj4gKqxNfKTG50jkQZQemMrjLm3C5MWAIlUm2O1bKctpj0jiDcTk5X39eS0HZDs83F0GV6ry9j5y0xYDK4t73E26K0x/Z/DE5Gtb0bTqVDqdzWkDU70HnNDtLUc9hIDJIa4gTuicrtdxhaDZfadoB/iC1uobAgucIkSDAIkFC7V2LTw2I7pBa9omm77rg6xA1bI38iqLa2wfSAvpg5wYLdxHEN9l0G8O3cPq2u3iBcacVZ4Sj6cF1NzY0sQZ6SvGWbCqTGhGvIn3q6wzcYzvNq+Cw7zxLdIi9rBB6TjdnljS5zQGtFyYgDS5BsqptalEtMgb2kwDytCz7e0GNqMyPpB7ZGYtIJI1iCd/yVhg2Yhjbh8ADLTYxrgAdQS10goKzYlIOdWBF5kcZAcEKcGalaQJuCf+Ldferx+BcG0hh+694c+plHpIaXEd6ZMDmbKz2LsynQu5xqOOrhBkxo1otadEAOzuz7W94knoB7pR9OkRbLmG6cpHtHmtHhsMx97tdvbEHfciLafupDsYZh3ARx0CCmo4YOBBbE6gW9vFJV2BTOrAI0Wlbs7L096ExVKNONwc0ieiCgZsGmNB7GhNfsRh+6Cr30Ri+XytbdIISsw1vkQP3QZbEdngdG3CqcdsMyXCxIiN3kNy3RBm8x5JlWi06BB5dX2C69uvVV+K2S6LAusBMRpvhesvwbSdPNJU2SzQD4IPHqezHfeOWbE7h1/wp6FJlI/zMM/nVY958mrY9r9jFlHOxkwQ4xMhombDqqzZO0MM5oAAbUAuQLuFoi2uvtQC4eqx5AbUw8uET6P0bW/lGUiebjHJVXaXZBpODpc5pES4GN/hdABE8OK3mCxIymWNcOLszbeTYVPtNj6tMsbTc5syAJcwHiDHD4oMjsHEZKzdwdLT5i3vhTYrZhc5xvlnWDBOmuiixGxqjJNxB81F/G4hjcgqPDeANkHq/wBluKIwjqTWl5ZVdDW2kODXS9xs0SY8rAr0fDYWGgPifwt8A8t/U6rxb7Pu2bsDRfTGFfX9I/0hcHZSO6GgXaQbDXmrfan2s4gvFP8AhxhWuFzVLy4/1BogdAUFp9quJYBTe0MPoiWvcTDiHRDGjeJv1jmsLsnafpa7GMNodIJ18RyxvNwbfhKN292lo4ljaVZjbOBNSk9xfv0D6QnpKGo7BwDi30darO8VG+jIHIhsT5oCK2Dmq0zEGTrMAg/Cys2MGWRpf5fuq7AYCswltMjEUx4czsrmmJJlwu2eHJSYLbbHPdTePRut3S4Eam02goDsPQGYXEciDfdojamMyOlriAZ0PmpNksZU7ojMA7QjTdv4SocXsw6SI1JvYTc6W32QD9jnUzncBLibkzukzcdPYtfSrEu0gmbxcAEd08rLsFsttKmDlDOQ72+8DhyTsoztLZMjL8ZNpI3+1A6niHDxBhBJADRlJAJjvCQRG5INuvaP5YibAOmLqSrRDL6kkZWiwAET9HVQRJALTrN78x9c0BNPabnSMzWm1ibwZg6QPbuRFHCty+sIduA1hsySecnyVRiaWgAEHUcheJTX4S0GbdZg3Hy9iC8qZM1oDYud2uo9/sUFIh7nN1gxMtEgRBgGRYqnbhDFnOI3d4kEQbxN9FOxzvundHhaDwF4Bjl0QWtTDZW6GNPo71BXawNl0N3kkQqrC0sj8xdVe6PE6o4iOht7gjMRjpIJZOUixEjrbT/CAjC4ZjhY34HX2FTf6cNx8yhKfaWiyfSNLTqS1rjbdc6qWj2rwlSzawaT+IEaoOOz43k7uSzW2+wlGtL2D0VX8bGxJ5gWO7nzWxa9tSzHtdGpDgekwoq9QB2VzXE6w1jjY2mRYBB5hiP4nC92tTJburMBc09fw+adhO0hBzEOLTwBIlenPswmC63htPQg6LOVuy+CxIzPwzA50jMxpaZH5YI6kbkGM2ntnDVCS6k8H8Re1g8mm/uVBjdo0zmFMgAAncTppJAHJbzFfZHhSe46o3lII+CbhPs1oMMzn6i3RBkdl9oqRotZWwzXFggVGucx0biXNOqB2vtJz2ACs97N1N7zULORzAEdRI6L0St9nOFd/wCIj8j3NHsmFE77LsJ/9w/rkfpQeTemJblIHEGLjzROBq1Ce6YAsXk2A1uegPOy9Jf9lFA+GrWZ/wACB7kDivssqgEUcSxwkHLUZFwCBe4kSfagz2L2tlpAMyGJaS6cxJ3gBw7pG4jquZt5uYl+HbUlrW5gMg7ojQCAOQ6qfEdgtotNmB876ZZ8oVZU7K42YdSqHrdAS0HES2jhrzINPM5zANbgwPMhbvZj3NwwpV/WPuHZhm7sy3PFiYWR2bQx9OA0PDfwkQB7FqsFia8d8HThI9pQbjDXF7993zU1FvdPn+oJVyCDEC39PyQpPe8ly5A8j4omv4T+Zq5cgq2DvuG4Btt2nBG8PrekXIIKJufreiGix6/JIuQV9Vg9M6w8I+BVHUpgl4IEWtHJcuQA4t5ZUOQlvd+7b4LT4bEODKxDnAhoi5touXINDhHksaSZMa7/AAjeotkjuOO+SJ3wkXIDccwFhkA2QmKEVHAWEi39IXLkDCPgpKbRw+rLlyAstEaKB7dPrilXIIKghhO+TdMr6BcuQEspjvWHsUVWmA2wA8ly5B//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6" name="Picture 8" descr="http://2.bp.blogspot.com/_r3m8JWoTs0Q/SS_hcwLhIUI/AAAAAAAAAT8/urBfidqHkJI/s400/peralta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3353" y="5157192"/>
            <a:ext cx="2007443" cy="1544960"/>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155575" y="5157192"/>
            <a:ext cx="1931641" cy="1631216"/>
          </a:xfrm>
          <a:prstGeom prst="rect">
            <a:avLst/>
          </a:prstGeom>
        </p:spPr>
        <p:txBody>
          <a:bodyPr wrap="square">
            <a:spAutoFit/>
          </a:bodyPr>
          <a:lstStyle/>
          <a:p>
            <a:pPr algn="ctr"/>
            <a:r>
              <a:rPr lang="es-CO" sz="2000" b="1" i="1" dirty="0"/>
              <a:t>No te dejes influenciar de los demás: obedece tu a Dios.</a:t>
            </a:r>
            <a:endParaRPr lang="es-CO" sz="2000" b="1" dirty="0"/>
          </a:p>
        </p:txBody>
      </p:sp>
    </p:spTree>
    <p:extLst>
      <p:ext uri="{BB962C8B-B14F-4D97-AF65-F5344CB8AC3E}">
        <p14:creationId xmlns:p14="http://schemas.microsoft.com/office/powerpoint/2010/main" val="4254266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500" fill="hold"/>
                                        <p:tgtEl>
                                          <p:spTgt spid="5"/>
                                        </p:tgtEl>
                                        <p:attrNameLst>
                                          <p:attrName>ppt_w</p:attrName>
                                        </p:attrNameLst>
                                      </p:cBhvr>
                                      <p:tavLst>
                                        <p:tav tm="0">
                                          <p:val>
                                            <p:fltVal val="0"/>
                                          </p:val>
                                        </p:tav>
                                        <p:tav tm="100000">
                                          <p:val>
                                            <p:strVal val="#ppt_w"/>
                                          </p:val>
                                        </p:tav>
                                      </p:tavLst>
                                    </p:anim>
                                    <p:anim calcmode="lin" valueType="num">
                                      <p:cBhvr>
                                        <p:cTn id="24" dur="500" fill="hold"/>
                                        <p:tgtEl>
                                          <p:spTgt spid="5"/>
                                        </p:tgtEl>
                                        <p:attrNameLst>
                                          <p:attrName>ppt_h</p:attrName>
                                        </p:attrNameLst>
                                      </p:cBhvr>
                                      <p:tavLst>
                                        <p:tav tm="0">
                                          <p:val>
                                            <p:fltVal val="0"/>
                                          </p:val>
                                        </p:tav>
                                        <p:tav tm="100000">
                                          <p:val>
                                            <p:strVal val="#ppt_h"/>
                                          </p:val>
                                        </p:tav>
                                      </p:tavLst>
                                    </p:anim>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 calcmode="lin" valueType="num">
                                      <p:cBhvr>
                                        <p:cTn id="30" dur="1000" fill="hold"/>
                                        <p:tgtEl>
                                          <p:spTgt spid="2052"/>
                                        </p:tgtEl>
                                        <p:attrNameLst>
                                          <p:attrName>ppt_w</p:attrName>
                                        </p:attrNameLst>
                                      </p:cBhvr>
                                      <p:tavLst>
                                        <p:tav tm="0">
                                          <p:val>
                                            <p:fltVal val="0"/>
                                          </p:val>
                                        </p:tav>
                                        <p:tav tm="100000">
                                          <p:val>
                                            <p:strVal val="#ppt_w"/>
                                          </p:val>
                                        </p:tav>
                                      </p:tavLst>
                                    </p:anim>
                                    <p:anim calcmode="lin" valueType="num">
                                      <p:cBhvr>
                                        <p:cTn id="31" dur="1000" fill="hold"/>
                                        <p:tgtEl>
                                          <p:spTgt spid="2052"/>
                                        </p:tgtEl>
                                        <p:attrNameLst>
                                          <p:attrName>ppt_h</p:attrName>
                                        </p:attrNameLst>
                                      </p:cBhvr>
                                      <p:tavLst>
                                        <p:tav tm="0">
                                          <p:val>
                                            <p:fltVal val="0"/>
                                          </p:val>
                                        </p:tav>
                                        <p:tav tm="100000">
                                          <p:val>
                                            <p:strVal val="#ppt_h"/>
                                          </p:val>
                                        </p:tav>
                                      </p:tavLst>
                                    </p:anim>
                                    <p:anim calcmode="lin" valueType="num">
                                      <p:cBhvr>
                                        <p:cTn id="32" dur="1000" fill="hold"/>
                                        <p:tgtEl>
                                          <p:spTgt spid="2052"/>
                                        </p:tgtEl>
                                        <p:attrNameLst>
                                          <p:attrName>style.rotation</p:attrName>
                                        </p:attrNameLst>
                                      </p:cBhvr>
                                      <p:tavLst>
                                        <p:tav tm="0">
                                          <p:val>
                                            <p:fltVal val="90"/>
                                          </p:val>
                                        </p:tav>
                                        <p:tav tm="100000">
                                          <p:val>
                                            <p:fltVal val="0"/>
                                          </p:val>
                                        </p:tav>
                                      </p:tavLst>
                                    </p:anim>
                                    <p:animEffect transition="in" filter="fade">
                                      <p:cBhvr>
                                        <p:cTn id="33" dur="1000"/>
                                        <p:tgtEl>
                                          <p:spTgt spid="2052"/>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2056"/>
                                        </p:tgtEl>
                                        <p:attrNameLst>
                                          <p:attrName>style.visibility</p:attrName>
                                        </p:attrNameLst>
                                      </p:cBhvr>
                                      <p:to>
                                        <p:strVal val="visible"/>
                                      </p:to>
                                    </p:set>
                                    <p:anim calcmode="lin" valueType="num">
                                      <p:cBhvr>
                                        <p:cTn id="38" dur="500" fill="hold"/>
                                        <p:tgtEl>
                                          <p:spTgt spid="2056"/>
                                        </p:tgtEl>
                                        <p:attrNameLst>
                                          <p:attrName>ppt_w</p:attrName>
                                        </p:attrNameLst>
                                      </p:cBhvr>
                                      <p:tavLst>
                                        <p:tav tm="0">
                                          <p:val>
                                            <p:fltVal val="0"/>
                                          </p:val>
                                        </p:tav>
                                        <p:tav tm="100000">
                                          <p:val>
                                            <p:strVal val="#ppt_w"/>
                                          </p:val>
                                        </p:tav>
                                      </p:tavLst>
                                    </p:anim>
                                    <p:anim calcmode="lin" valueType="num">
                                      <p:cBhvr>
                                        <p:cTn id="39" dur="500" fill="hold"/>
                                        <p:tgtEl>
                                          <p:spTgt spid="2056"/>
                                        </p:tgtEl>
                                        <p:attrNameLst>
                                          <p:attrName>ppt_h</p:attrName>
                                        </p:attrNameLst>
                                      </p:cBhvr>
                                      <p:tavLst>
                                        <p:tav tm="0">
                                          <p:val>
                                            <p:fltVal val="0"/>
                                          </p:val>
                                        </p:tav>
                                        <p:tav tm="100000">
                                          <p:val>
                                            <p:strVal val="#ppt_h"/>
                                          </p:val>
                                        </p:tav>
                                      </p:tavLst>
                                    </p:anim>
                                    <p:animEffect transition="in" filter="fade">
                                      <p:cBhvr>
                                        <p:cTn id="40" dur="500"/>
                                        <p:tgtEl>
                                          <p:spTgt spid="2056"/>
                                        </p:tgtEl>
                                      </p:cBhvr>
                                    </p:animEffect>
                                  </p:childTnLst>
                                </p:cTn>
                              </p:par>
                            </p:childTnLst>
                          </p:cTn>
                        </p:par>
                      </p:childTnLst>
                    </p:cTn>
                  </p:par>
                  <p:par>
                    <p:cTn id="41" fill="hold">
                      <p:stCondLst>
                        <p:cond delay="indefinite"/>
                      </p:stCondLst>
                      <p:childTnLst>
                        <p:par>
                          <p:cTn id="42" fill="hold">
                            <p:stCondLst>
                              <p:cond delay="0"/>
                            </p:stCondLst>
                            <p:childTnLst>
                              <p:par>
                                <p:cTn id="43" presetID="26"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80">
                                          <p:stCondLst>
                                            <p:cond delay="0"/>
                                          </p:stCondLst>
                                        </p:cTn>
                                        <p:tgtEl>
                                          <p:spTgt spid="8"/>
                                        </p:tgtEl>
                                      </p:cBhvr>
                                    </p:animEffect>
                                    <p:anim calcmode="lin" valueType="num">
                                      <p:cBhvr>
                                        <p:cTn id="4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5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51" dur="26">
                                          <p:stCondLst>
                                            <p:cond delay="650"/>
                                          </p:stCondLst>
                                        </p:cTn>
                                        <p:tgtEl>
                                          <p:spTgt spid="8"/>
                                        </p:tgtEl>
                                      </p:cBhvr>
                                      <p:to x="100000" y="60000"/>
                                    </p:animScale>
                                    <p:animScale>
                                      <p:cBhvr>
                                        <p:cTn id="52" dur="166" decel="50000">
                                          <p:stCondLst>
                                            <p:cond delay="676"/>
                                          </p:stCondLst>
                                        </p:cTn>
                                        <p:tgtEl>
                                          <p:spTgt spid="8"/>
                                        </p:tgtEl>
                                      </p:cBhvr>
                                      <p:to x="100000" y="100000"/>
                                    </p:animScale>
                                    <p:animScale>
                                      <p:cBhvr>
                                        <p:cTn id="53" dur="26">
                                          <p:stCondLst>
                                            <p:cond delay="1312"/>
                                          </p:stCondLst>
                                        </p:cTn>
                                        <p:tgtEl>
                                          <p:spTgt spid="8"/>
                                        </p:tgtEl>
                                      </p:cBhvr>
                                      <p:to x="100000" y="80000"/>
                                    </p:animScale>
                                    <p:animScale>
                                      <p:cBhvr>
                                        <p:cTn id="54" dur="166" decel="50000">
                                          <p:stCondLst>
                                            <p:cond delay="1338"/>
                                          </p:stCondLst>
                                        </p:cTn>
                                        <p:tgtEl>
                                          <p:spTgt spid="8"/>
                                        </p:tgtEl>
                                      </p:cBhvr>
                                      <p:to x="100000" y="100000"/>
                                    </p:animScale>
                                    <p:animScale>
                                      <p:cBhvr>
                                        <p:cTn id="55" dur="26">
                                          <p:stCondLst>
                                            <p:cond delay="1642"/>
                                          </p:stCondLst>
                                        </p:cTn>
                                        <p:tgtEl>
                                          <p:spTgt spid="8"/>
                                        </p:tgtEl>
                                      </p:cBhvr>
                                      <p:to x="100000" y="90000"/>
                                    </p:animScale>
                                    <p:animScale>
                                      <p:cBhvr>
                                        <p:cTn id="56" dur="166" decel="50000">
                                          <p:stCondLst>
                                            <p:cond delay="1668"/>
                                          </p:stCondLst>
                                        </p:cTn>
                                        <p:tgtEl>
                                          <p:spTgt spid="8"/>
                                        </p:tgtEl>
                                      </p:cBhvr>
                                      <p:to x="100000" y="100000"/>
                                    </p:animScale>
                                    <p:animScale>
                                      <p:cBhvr>
                                        <p:cTn id="57" dur="26">
                                          <p:stCondLst>
                                            <p:cond delay="1808"/>
                                          </p:stCondLst>
                                        </p:cTn>
                                        <p:tgtEl>
                                          <p:spTgt spid="8"/>
                                        </p:tgtEl>
                                      </p:cBhvr>
                                      <p:to x="100000" y="95000"/>
                                    </p:animScale>
                                    <p:animScale>
                                      <p:cBhvr>
                                        <p:cTn id="58"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92088"/>
          </a:xfrm>
        </p:spPr>
        <p:txBody>
          <a:bodyPr>
            <a:normAutofit/>
          </a:bodyPr>
          <a:lstStyle/>
          <a:p>
            <a:pPr marL="0" indent="0">
              <a:buNone/>
            </a:pPr>
            <a:r>
              <a:rPr lang="es-CO" i="1" dirty="0" smtClean="0">
                <a:solidFill>
                  <a:srgbClr val="FF0000"/>
                </a:solidFill>
              </a:rPr>
              <a:t>En ambos templos está el registro de su pecado: </a:t>
            </a:r>
            <a:endParaRPr lang="es-CO" i="1" dirty="0" smtClean="0">
              <a:solidFill>
                <a:srgbClr val="FF0000"/>
              </a:solidFill>
            </a:endParaRPr>
          </a:p>
        </p:txBody>
      </p:sp>
      <p:sp>
        <p:nvSpPr>
          <p:cNvPr id="2" name="1 Rectángulo"/>
          <p:cNvSpPr/>
          <p:nvPr/>
        </p:nvSpPr>
        <p:spPr>
          <a:xfrm>
            <a:off x="395536" y="1412776"/>
            <a:ext cx="5256584" cy="5755422"/>
          </a:xfrm>
          <a:prstGeom prst="rect">
            <a:avLst/>
          </a:prstGeom>
        </p:spPr>
        <p:txBody>
          <a:bodyPr wrap="square">
            <a:spAutoFit/>
          </a:bodyPr>
          <a:lstStyle/>
          <a:p>
            <a:r>
              <a:rPr lang="es-CO" sz="3200" dirty="0"/>
              <a:t>(</a:t>
            </a:r>
            <a:r>
              <a:rPr lang="es-CO" sz="3200" dirty="0" smtClean="0"/>
              <a:t>1). En </a:t>
            </a:r>
            <a:r>
              <a:rPr lang="es-CO" sz="3200" dirty="0"/>
              <a:t>el templo del cielo en los </a:t>
            </a:r>
            <a:r>
              <a:rPr lang="es-CO" sz="3200" dirty="0" smtClean="0"/>
              <a:t>libros. </a:t>
            </a:r>
          </a:p>
          <a:p>
            <a:endParaRPr lang="es-CO" sz="3200" dirty="0"/>
          </a:p>
          <a:p>
            <a:r>
              <a:rPr lang="es-CO" sz="3200" dirty="0" smtClean="0"/>
              <a:t>(</a:t>
            </a:r>
            <a:r>
              <a:rPr lang="es-CO" sz="3200" dirty="0"/>
              <a:t>2</a:t>
            </a:r>
            <a:r>
              <a:rPr lang="es-CO" sz="3200" dirty="0" smtClean="0"/>
              <a:t>). En </a:t>
            </a:r>
            <a:r>
              <a:rPr lang="es-CO" sz="3200" dirty="0"/>
              <a:t>el templo de la tierra, o sea en usted, en su conciencia. </a:t>
            </a:r>
            <a:endParaRPr lang="es-CO" sz="3200" dirty="0" smtClean="0"/>
          </a:p>
          <a:p>
            <a:r>
              <a:rPr lang="es-CO" sz="3200" dirty="0" smtClean="0"/>
              <a:t>Allá en el cielo se </a:t>
            </a:r>
            <a:r>
              <a:rPr lang="es-CO" sz="3200" dirty="0"/>
              <a:t>escribe lo que tu haces aquí, todo. Allá no se purifica, si usted  no se purifica acá</a:t>
            </a:r>
            <a:r>
              <a:rPr lang="es-CO" sz="3200" dirty="0" smtClean="0"/>
              <a:t>.</a:t>
            </a:r>
            <a:r>
              <a:rPr lang="es-CO" sz="3200" dirty="0"/>
              <a:t> </a:t>
            </a:r>
            <a:endParaRPr lang="es-CO" sz="3200" dirty="0" smtClean="0"/>
          </a:p>
          <a:p>
            <a:pPr algn="ctr"/>
            <a:r>
              <a:rPr lang="es-CO" sz="3200" dirty="0" smtClean="0">
                <a:solidFill>
                  <a:srgbClr val="FF0000"/>
                </a:solidFill>
              </a:rPr>
              <a:t>[</a:t>
            </a:r>
            <a:r>
              <a:rPr lang="es-CO" sz="3200" dirty="0">
                <a:solidFill>
                  <a:srgbClr val="FF0000"/>
                </a:solidFill>
              </a:rPr>
              <a:t>CBA, Elena G. White.]</a:t>
            </a:r>
          </a:p>
          <a:p>
            <a:endParaRPr lang="es-CO" sz="1600" dirty="0"/>
          </a:p>
        </p:txBody>
      </p:sp>
      <p:pic>
        <p:nvPicPr>
          <p:cNvPr id="3076" name="Picture 4" descr="http://viirtus.com/wp-content/uploads/2012/04/La-Concienc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2916" y="3533810"/>
            <a:ext cx="2184352" cy="205543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data:image/jpeg;base64,/9j/4AAQSkZJRgABAQAAAQABAAD/2wCEAAkGBhQSEBQUExQWFBUWGB0YGBcYFBgaGBcdFxoYFxcXFxYXHCYeFxwjHBgaHy8gJCcpLCwsHB4xNTAqNSYsLCkBCQoKDgwOGg8PGiwlHyQsLCwsLCwsLCwsKSwpLCwpLCwsLCkpLCkpLCksLCwsLCwsLCksLCwsLCksLCwpKSwsLP/AABEIAMIBAwMBIgACEQEDEQH/xAAcAAACAgMBAQAAAAAAAAAAAAAFBgMEAAIHAQj/xABBEAABAgQDBQUFBQYHAAMAAAABAhEAAwQhBRIxBkFRYXETIoGRoTKxwdHwI0JScuEHFGKCkvEzQ1NjorLCFSRz/8QAGgEAAgMBAQAAAAAAAAAAAAAAAwQBAgUABv/EADARAAICAQQBAgQEBgMAAAAAAAABAhEDBBIhMUEiUQUTMmFCcYHBI5GhsdHxFDM0/9oADAMBAAIRAxEAPwBOp5JJEGf3Ww6X48hGlBRqfNlLMDpoFhkm+jvY+UGRSjIpaiwSMxPAAE6CHIpRiAjGwJMplE2D8EhyRdg/Un1jb90JFy3IfOI14sqYoBDy0XSWJDuAhWYA7xqN9+gIIkKsHbwL9b3D/W+LxafJKiRzMP7RQ4ix04vutxs0Tpkple0fDeYKU0tKQ2sVpklOZ9TFZTSDKHsDJ1QuYfZyoG4H4mzxapKIk3sOEW5UgGC+G0ObQaFv7xRZESsfuVaPB3LQ04VssNVh4LYRhYCQ4v0gylDaRnZtVKXEQu1IBTNnwkHKkeJgDXYeSWKSOloe3iGdRpVqPrpAsedx7J4Zz5OFsbJixKwMq3Q5pwxA3RkyWECwgz1b8HKKEepwJaQQHHOMpsNKN553g5VzZii4F/P00jyTQTFqdfyHlBVldckbShKoyrj9c4ydg6yLgnxhqk0aUJezennGImpWHQpKhxSoFvEGAPPT4LUJEymKdf18YgmSkmxseMOszC0qcZWffADEMDIJbw+UFhmTIcQOiUQCl9dC/o4jKapUhfec+HrGxlLQbhxwP1YxNKmJIu46h/UQZlCyqpB3D4H5R4QDf4RF+8yk6q8tfVosySkh0nMk/Wh0gDVFuyuuneIzRpL8RFhaingQeP1aK0yplFYRnAUr7pPuOhifUiAdiVKClSRrrblb4wETIIl5TqCfW8GJk4hZO9/BtG8o27NKgSnhcH7rB/jDUXSBNWxXl0xJI0fTm2oB8fdFOZTXbSDs1DKB4HTdzjJ+GdonOi/H5HgYK2vIJxsW6iSpIAcsC4voS1xz7qfIRTmBLkgEObAGwFmFw53jduhgVSOCN4sRAuqoinvAjo/eF28Dv8iOQcmP2BtFQq0d3AAu2gAA3aMBHkbJmEb4yAEDdhlMLMLQbxSWlNOtKg+YZWdnJY67mF3azjjFakKUFt/CL1LS9ut1abvj1JO/9Ibk/L6GkuKFTD8KI1JOmvIMPIBhBeTROrpBOYlEm69CS1tW4DyinUbSyw+UFhybwHzgc9RCCCQx3wiWuUinkEqutXdQOB/F/KL9WgJJnBmHtH05wLq8RXNmKUovdgNwA0A4b4kkElTcTaMLU55zluT4HcKj0NmD4aqcoIlkPqSTYeEP+EbPiUkA67zz3mKGw2zwkys5BzLAN9w3fOCeNY2iSCxGdrcn3mOxZJyhyDyU51EqbRbRpp0kAhLe0s6JfQDifpjHJNpduFTVEJWsjQlTuegew8BFPbHant5rJJyJJa/tHer658YVFznhhQvsUnmriP8AMP0G1dTJUDKnzE8got4pPdPiI6vsD+0YVZEmeyZ33SLJmcm3K6WPLSODiZF7D6wIWCXDF3SWI4Ee+OlD2BQyO+T6keNVJeEXYTbJc6YZExXadzOiYQAsgMFJW1lEE+0wcaw9wGxyqIRIHAQD202kNDThctCVzFqCEJJLOXLlrkBtLdRDC8c5/aYidMqaaSlkoWlRSsuwWCXZiGISU/1HhF4v3IldcHOcaxqdUrz1KlmxuoHK4dkoRZKQ7acyS8UcJxeZTr7SSsylgWKWu9iCCGUGOhBEG8a2LqUkGbMQu1jnUotyBFopLwRISxBCgNf0iJZsadWDWmzS5o6j+zrbpVYFSp5T2yA4IGXtE7yUiwUDqzBiLCHWZKCtY+eNkq5UiqlzgCRKU6wNSlTpUBxJSVMN5EfQtPPStKVJIUlQBChooEAgjkQXjpcPgtibceSrNwtJ3CIl4IkhrNBMmI1rAFyw5xPzpLyFURUxTZp9Iiw/CpklJCtCba24vDSa1H40+YjZaAocoJHWblXDJeMVpsuxBgd/8entAprjTy/WGqZQ3iBeGwys8UgTgxSn013Hj4WMRE5UpFxmJzNa3Pzg5idIUksLK9OYgVXUrgHW3ug8J7kijVFSZS6g6i8DFhUpYWLgEOHF3dhx3HpblBhCu6OVoG4jIfwgsXfZSS4KNRNPbZs2cLLg2B1uFJDZSLDS+t3gdiwZRAi7k38C7RHitO6ifHzvBH7AWuBevHkWiht0ZCux+4MacKBKn14/GHnCaHKAeMKeASrgQ5zFkS825KSo+G6CZ5Uh2CEXaPFO1nHL7Ke6nm2p+uAhfql7uQPqflFidMvz1+JijMDl+XuePP8AzHklb6HXHYuOyKQ7nr74b9icENRVJcdxBdXQbvNhC2gA+FvL+8di/Z5hnZ0gWR3pl/5R7I98Vlc5KJC9EWxoSlgwjgm3uOThUT5KmT3mJSTcMGGto7rUVyEJdSh5uTyAGscd20oU1NQVJSAVXPwc+sHc1BqwMcU5xe05qhClqCUgqUogAAOSTYAcbxaxDAVykFRUlWX2gkks5bVmUHs4hnwzCk08xBAzLJs5uCbJ5C7GI6ilGUpUxzO+lksMo6m58oq9VbW3oNDQbYNz78fYTZMpSjYE9IPUuDDKM75uUXaemCRlSnwEEcMozMmBCQFKJAyuxvo4N47Jnb+kHi0i/EGv2Z7OzBVCazS0gh+LjQenlHXTFTCsOEiSiWPuhieJ1J8yYsxan5Kuuo9HsAtrcKVOlIUj25KxMAYHOAlSVo5EpUW5gQcjHiTujkmJYylc1HZhbp7veSAFEbkh83mBC/Pq1LmZlHU6JSNNLkn0h2xfDf3esQrsUl15kzAGJS930BUkHfyO+E1cjLMKSCGJtZxvbW9oRlw2zVinJLkqzcqETCO64c8zlUAPWOo/svmKOGysz2UsJf8ACFWI5O48DHO5NPLK0Ca5llacza5QQS3hHQ9pNtJOHy0S0JC1ZRkQksAlu6SW098Mab1RfuJ6uOyafSoZa6rEtL+AHP6vC9PqSouS5+vKOeYt+1mom2EuVL4WUo/8lN6QLlftAqnfOlX8JlIbzABhDXaDUamXEkorx7gsWrxY/Ds6kpUTUdaqWXB6jcesLWz210qqKUFpc4/cJ7qj/tqe/wCU97rrB1QbeL8+secngz6XJzw15NKOTHljwMNdXJEsLTcq0HvfpC/NqlFTkl/ryj0KJYPpo5brGipZ4j+odIa1OqzapqSVL7e/llYY44+CyK7PZY8R8ojXShizKB4XY8YhVLLv3R0VpGyAdQWO9viI2fhmtybvlZH+TFs+KNbolc0moYHwaKGI4cA7cNPfF6dWzBvHikMetojqHbMzvdhpe9o9PGUkxBoUZsggmIFKLZVdHg/PoMxeWp+W/wAoFV1GpGohtSTANUAFyiD/AGjyLypYJcx7E7AW0a5FKZU8o3g+mo9IY8TmhNKvmw8B3leifWK9VSATyo8Ejxb+0BdrscHZ9ik3L5uT3KfQA+MI6qfosexx5Eqomuq3ONWe3j8o1mFiG5xvT6Dfx53jJqkH7fJvQySX5OY7VU0pFHLkomZCgISSczKyt2iARdze7Fo5XhlMToLqtw5C+6OvI2gox3+2lqO5jmIHBIDnnaGNEvmSlJr7L9zsy2KK/UV8T+yQzZSSxtpyhbrMVTLSQm6jqYdsUxGROllMsi9mUhQDXKiHFybB+cc/x7BzKOZPsEtxyngeR3eUV1WknBbo9f1G8Opi+GuQXLW6iSbxGYZtmdh5lWgzCoS0aBRDknklx5v5wLxPBZtNOMucn8pAOVY4pPw1EIKDS3eC7yKT2t8lOhlkEqdmGvyh8/ZpRZ885YzdmyZRVfI7leXhZos7N7AgfaVQSSQcsoPlSFAe0d6hcMLczDTheES6ZBRLBYkq7yioklhqeQA+cHx45KW+QvlzQ2/Lj/MtqMeR6qNYYFD0xoqYAHO7XlGE8bRXq8jd5OdtEbnPshtCSePwg+LFv5ZD4AG1VeiYhEoJz51hIVcAOSklJ3sM3I2EIuNYIZRCkpZDAFTpLnkwCh0MdDxPDhNCnIzDuJO4qLFhwSnKAGuNd5gbieGKuDlWEJSp3sSqwPizwXPo1lS2UuPIbBnWPiVnN1rc9LdIu1GzP70gTFLUlYASl9MqQ4t4w3VezeaY6kJdKVKe2iFFJJG+4t1gJjeLmnQwl6rypdTAhkkrsCWdWXTUQq9HLTw3Wm7rj9w2TPDM9rXAgYjgZkAlagq7AB/V4EGeYdayWJuZK8pB3pVmSeaVb/KFLF8NMlbO4NwfnEafNv8ATLsS1Wm+X6ofSQy5pH947Fsnj5qqVKlF5iDkmcyAMq/5k36hUcWSqHv9mNU02aj8SQf6SR8YV+LYlPTSflclNHPblS8M6KlbH+/wjYVJ4W4OfDfaI1RiVtuB8/nHjceSUeE6N9xTN1zCDqfBRa/jEYnEXcxuosGKQHvvf36REYtOTT7/ALkJJ+C5TSzMzBg4D+o3RW4pUBbf84v4CHmH8p+EZi1Azne0ey+E5p5dOnkd8tWZmogoy4FvEsNLunQxUnYaUy73368esWE4gsOkEMH3c+cbUtaZgUlTFg40HLd4RuXJCboW1U14yC8ymuYyC7we0YNsXlykzUFlBWVXRQLNwII11vyjm1ZPJUCd5h9/aDUkS5aBopZJ8Bb3mENaHsd8Yeef8Tk0IRuJBNF4kp9cvP33iGae8ev9oI4XTusk6AesCl9NEL6rDVHLADNb5wXoabjYD0gdTovFnEK7s0AD2j9PHoNNiUMaihaU7dhKdWol9fWIZVSmY4IcEMQdC8C0STkzE/ONKSvYrTvSxHo8MNKuSu6joWxk4diZY+6SQ+oCiS3Njvg6tALOAWvcPfjCRsrWZatn7sxLjxv7x6w8KjI1EFCVIunfJ4TGpMexkLFjx41UYxRjSYpgSNwJ8g8TFW6JAuK4g8xKAe6lQzcyLnyAPi8S4YszDmA9lIUB/HMH/kWhaxHFEUxRMnn7MlSVFLKU60KS4D3bMVHkONoB1e2NXKlhckJky3SsJWkGbPG8lLES5fkb2O4aMpwxKmwat9HS6uSEy33ISojmo2c+EV50gZEf7ipI8EgfrEdbiSZlDLmILpmpC09FDN57usT1KWXSo4EH+lP6QVHAjFak9qsfwhJ8TnI8zCYK0GpUZyW7pyAg2ALAX1e5cal4cawApWt9ZxB5MkN8YTdoZKswUxKAw1DBySoNq5seFt7tCOvi3C76G9K/XQIq1pKiUJCQ7m5Ll3JJJJJha2jQcyFagW8YYppiliNCZksjR9IytPLbLcxrVwc4bYierWC+zuLfu9QiZuFldDYwImJILGzRiTGrOCnFxfTMBNxdo7tSYhLnJCpagocjeLDjgf6v0jk2xVQoVKe9lSxzOWHIeZ98dYy8X8A498eL12jWlyKMXafv4N7TZ3ljbR6W4Hz/AEjxXK3i/rGygD94nqP1iMmEMn6f0/YZQU2f/wAU/l+UW8Ymuk8IpYH7avy/ERZrA9o9Z8G/86X3Znan62JlXLu43/2MCZcxXaDKbv8AofSD+IUhAI8RAlMlkzDvy/3+EelRnyPBiSeep384yAwjItsKbmENqsRM2qXd0oUUJ/lJCvV/IQIIuOrxhT3fG0aqVpHmpPdJs1lwqIMvfvp7oYcMld3reAhQHB3wx0CGRDGBb8kUBn6YsvUie96wKq19pP8AFhBSmWwWeAb68oFYZKeYH6+cekjwhFhmqS0sDx84A0haoQ+i3Hm6fhB/FFMOgfyH6QBqUsiQofd18S8cyJBnB6spMtWhlTMp6E2jq6jHIZiWnH8M1IPju9Y6tRLzSZajqUJPoIztWumFgTgx4TGsYYQsLR4YgxDDe2krRmKCRYjcRe43jcRweLEBzMqFuCUyUXHeOZRHFkWAPV4Y08Ld+xEvY4rtWqZ+8KlrJIT7L8FAEEdeOtmszRthGI5pRkrvkLofcFMkj8ps/wDLzh32z2FVMCZqJkt0jL3nSVjUABKToXZzoS5tCzjGGqSlMuSiUJaDmUozUhS7ZTnzFzZ23DMQIpqknaO08ZwnvX+wxshiZMhVKon7FZKX/wBObceS8/mI6LWr/wDuSeQPq4jkGG1WSfLW/wBxSJjkJcMVAjiXSm28kx0XDKp6mUrMSlQCg/BQtrprpDOkyb4c9onLDa+OvBoLS5h/3k/+/nAvGcPTMSLlncAWvp8INz5DU6lfimqI6AFIPmDFKSjNPkjcVA+CHWf+sMZIxmqkVjJxdo9n7DU0uWEkr7Qj2yp2IG5GjE7vWEtdlrlqZQSSHHIlIUHuxa0dNqu+oN/qJB8cjfGOb4LOSJi0rH+JLCS/4kqUWvxB8CIyNbixw21x2aGmyTabfPQtYthaFOQHPqfKKsrBZYSxS51Jc25CD+ISUhRZQV03dVb/AAfrF3Z3B+0UVqHdS4HAqtYdAfUQDTZJZKgmRn06TeRrgkwnZdKUDP3SdEAWH57gq6OOsF6asMsGWpKUFIdkDuKH4kpPqNYq1k/vDqR5fRjSsU4Sp7g/M/pG4sONLbV/n5M9zYdlVKVtcANYjQ/HziRcsN7Q8jeFvDZ2VWQ/4anKCDpvsdxGjcvMvIqSDkXr91W5Q+B4iPP/ABD4LFxeTTrn2/x/gawap9TDuBJ756QQmy+MUtnh3z0gtVaxX4XBx01vtNk53cxcrUsoADUt5wv4mSgqZtCLjjrDDjSyllDcQfIh3gXjdKVjMhm1B+HrG9jfCE5oQpw7x+Z+BjI0nT2URzjILvQqTTUsSOCiPIkRGsadRFivllKi+8v5xXVujzqNlkkvWD9Ke4IBS7qAg3Jsg9Ie0Ef4lgNQ+EjejmPIXxK29AfjG+EIdUVaNbU5/P8A+U/KCGCi5PKN9CRJid83JCvcYEqS8g9PhBeoDpmHdlV7jA6nS8vwjpHM2z56dKt8v3W/Qx1HZ2qEyllKG9LHqCQY5Vga+8pHFw3T9CI6FsOsplLlF+4px0V+sJaqNwstBjFHhj0xrGWMIyBikntcnEuOmvz8oJxXnMDm3gN5/wBoY07qRzQkbfYwUTZSEkpQEq0I4pA110PnCjUzSsby90nixZxx4Ws8MO12FqqJ0tIGqT3iHCe/c+Rdt8Lm2OGkrlolJdMuWEgD2mTw4nf5x2fTb5brCR1EoRrbZDQ0wXMRKdKMxuwuwBUo6cAYfQyZkjJ7LFA3swdIfoI5bTpAJyzVS170rHvgnSYjNQzTgwLhjvGh1hvS6dY192J5NVvfKH1VaVAJKyQnc+kSYYp5xIuEy1X/ADKSk/8AYwior5m5e6/jDDsPMUVzwVE9xGu517vKGp4mlZSGVSdDlSK+2WOJCh/Ib/8Ab0gBi+yCJv2iFFCynMoM6VHKFEtqCX4s+6CkydkmBY+6pzzB9oeRIi8qXlWgfxt1ACR8IVyYoZFUkN48s8buLFeg2EQFDtVGYToB3U2uX3myVDUQcmUQ7wSAEhIKQAAAGFgB4iLFC+X8s30UGPq8WZUwCWlXIj/tb0iMeKGLiKJyZp5X62ImJyQV9loVrXlPBQAUkdClR8WgXLppmYoXYG3ju9RBzaClzq7llEhUs7gtGgPJQOXyiNFemekghpiLlJ9oEa/mHPzaGqFe2LssrlE2e/fQdCRvHBQ4iD1JUpmoZyx0O9JHx98Q4lThaRMTvsr3A/CBCJhlqKk/zp4j8Q6fWsd0V6Y7bP4mZczKvfY/Aj64iGmoN/CECkniYkFOouPiIaMFxDtEZTqm3h+hhTUQWxtIYhKzetQCCFaceHWFylmJPbSkr9kAhPK4J9w8RygntHiORJhKwaYf3pUxz3UqzcCFWynxD9UiOxRax2ys3TBFfQtMUG38YyLtRi0krU4LvzjItURfgs0xE1OVQ6fW6KUvDFrqESQ2Za0pB3d4gDwv6GNsEnMuHPBcLC8RpVhu6FKP8qVFJPifdGdLB6lSHlkuIrV+DLp55RMDKGoBe24vwLON7bhFpSWlmLu2NQTiEy/3sv8ASAB8YrVI+zjUw4Fj5QvKbkUadTU5/wD0/wDKYJ4UkhCjxZI9SfeIEyf8IDjMJ9BBdRKZSRvIfz/SG0DRYqktLUN5SfczQMoC6PCLaJxUkPxI9IoYaqzcLRDJsgKjLnJUOIf3PD9szVvWqSNBJP8A2RCHiCbn60ht2GmD95zqI+0lZUH+IKQVJPMt9PC+X/rkdHsfzGrRhjUxjN0NIxUDsTnMkwRMLe0dTlLcflDOn+skormsl/XxMAKZl1Cj0SOt4tVVY0uKOzCc9RfQZ1n+QW/5FPnDjfqO6C6sGRUKmhSErErKO8ATcEljqLvpAtGyUpZWUoISgXaYseQzQzbGnMmqPFSfcuLGHS7VP8o/7GCR9wTSb5E9GyUkB3mg2/zT8oKbP0EuQqYUBQeXclalPlWg/eJ4mL1dJyBJ/EhKvMRYwYISruqSqaRZ1MlL8/vEtqBuYRSc4w+p1+ZCgvCNVImTCyUqvqks/VncdGi5KrcxlpVZcpQQsbwbMfEMfGB1fKRLWUzULS9wqRNHoFgF4HzKGQO9TzZwmku8wpvvLjKM/nFrskYKOYM0wcn/AKVA+543mLyIAVuJJ6JVmJ8gqFyVi6+3ylABW7sSEsQSpne1jxjE7SIUsy5ii6CUFK+6SNCH0Lg6vdwYo5w3bL57omnVntVIdCkHVCiPIkGA+JAgoqkjvyyBNGmYez/ySW8eUEp9UUqOYs7d5rKYAZuDkAEji/GBWJreUSn/ADEM250qDi/Q+cNLlAJEqqsS1Zk9+TMDhvJQ6jeIoz0pfNLU41HEciD5GA1PipSooAzIJdSX0LNmSdyt3MWO4i9S5FnurQD+FSsh8lWPgTFFNWUuyzQ1PZTARZCzp+E709N4PyMN+Gn7QKHMnozetoU5uHrFlS1MeF+hBFrQb2anlyhRuE+YsQR5RWa9LCQdMj2hq85Ibc/lpCzSg9lPI1BFuTKJhjqpX2ioH0+D/an8KgQR4WPw8Y5xSSJmm+Tns2ecxvGQyVmyiu0UwGsZCvy2K7WVqKYrOnLxH6x1zY+YntUq/wBsgNrdSbRy3CKkBXeF9xhuoaopSjKSlQLg+Bg8YKrGsfRW2jOatXxzqPvMa1F5Zi/JpQsz1kOUoCgeZWlJ9IHrV9m0MxKPgHJ9hHUn68oIYxUZUJI/Cn3RTCe4no/qYlrU56dKhqkZT/Lb3MfGLIjwTYdOzSULNnyk9SzxVoyy1p4E+hixhaGpkjgB6RWVaoWOb+YB+MURPsS14j3A63uqlksoHMg8CP0jaoS4gJNVkWDzeKt0cdb2a2l7Ydms/aCzv7Tcefv97AY5Oib2E5KkE5Sykl78/HQx0PDtokrSHYK62PMfKF5aeLd0HjLwEyDy8/0gZimA9u3eyt/C/wARE5xhL5QpObg4fy1iTtZh+6fG3viI44xdouBDsHLI782aX4ZE/wDkxYpNj5MoqKFLBKCi5SQASlRI7ov3RBLKs6sPGPCjiseAeL7UcUMFwD92TOAX2naZW7uUjKFC9yC78oHKrxJRUCZ3CcuvPMB18IPADio+Q9wjne2GJGasEA9klSkJv7SkgFZ5tmA8TAc+X5MOOy+LGpy5LOKY8OzlKZzlCUBmsm2Yhzq0Lpr5gmCa5KhqHsRvT0I9WO6N8QOaY4dEsABLgpJGiWSbm1+EPM6gky5csSlpUAkBgzq3lRbR9b6aRl48MtVN73wN5MkcUKigNTYqqbKyGZ7WidX3kMoHKq2qSIkxeanvZQw3bukaVmCy5l2KFblIOU/I+IMaTMPmKSElXaLGhCWKwNykgsVdNeAjWw45447ZO66f2+4hKak7RrQVQXNkvdSQvMf5Sn4vFXGNnZlXOWqQhyhIBOYAqKSQwB1b2f5TGlLNMuaslJSrKQAXBBJTuNxYEwZ/Z/imefVINu4jKOSDMBb+oGEp6X5moeWT8KK/uy8cm2Kic5qaYOUzUlKhYuCk+IPxgZOprskKI5m3kOkd5rqNHZZlID5t6Q5BEL6sKzKQEy0jtAr2UpFgWBfwI8YPHTuP4ik6l2KOGYKJdOkFGZS++WtY+yxOrD3mN5ZkSyc0tQJ/EA3hB6swk0gyuog3ykkdcj+yeenF90HbJCiJgcblNqDcHgCQQfGH4JJJC8lyU6FftKlgoQALPYuQCW3W3iNsDmKTN1cpWsdQ3zEW8TmIRKZJ9ohvOKWHn7VR/OrzJb0MS6Z3VDJW0wV3k6G4PW8BJ7WKlKRlu6SxfqNBY9dN8FsOntJXm0Cre8jz98LmMTbH65wJPwwj6I520HeN/QRkLSkKJ3ecZAt/2AbjEEg7wbG45Ag+RBhvwur7WWPxp9YSs7AXBYmw3MwupmIO5lEW3Pdh2RmEzeRgkJeCMbp0NtBWtLnIbvTEgPwyqJ8zaAUpbhoJzJbTFAeI4ONPXSBsqUxYwxCi8zKpLBH5fifnGuETHROB0cEdWU/uESYofZH8IjEoCJVgz3i67IJaNhIYcx6mKNYftwfxISf/AD8I1wbEAtU+W+iitPMEsoDjuPjHmJH/AAldUH3j4wOMrVnN8F+BmJU9oISlOBEeISnBjmSe4ce2pso9uUbdI8lYopPdHldx05RQw6rMiZm1B9qGRkKAWlr3iV7nLlUVDQy5pyqsoaEAeoOsXMKrKilXlROdI+4oFSG/KpQyH8pHjAuqqcqhl9onV4hosUUtajq51fQCwsTp0jM1yhCpx4kPaW5y2y5Q71W3iksCiWCdyir5wQwXahFQopKEylAAhSloUFEnRIsTx8uMcyxiszEBQAy7348xAybMKbg+GsJw1U7GMuKEV0d0qZM1SSHIBBGZNmezsfkYBTNl0mXLlqUtpfsFKUpUkm5OcAlybm9zHOcDr2X3pypI/hMxKX4uj2fJob0CrKQqVUzVo/EmYJqfMP6xoRnHKraE23Hot0+xUtCic61qd3mgKI6aAeUXDgityx5GBknHq2X7SkzRwmS2PmjKfN4vy9tW/wAWQU80LSR5KCW84LFqK4VFLvskGBK/F5B4IUWChBfU84FT/wBolOnRK1dMnwUYHVf7Tv8ASkPzWth/SkOfMQOephHthI4nLpDpV0MuaGmIStuIcjorUeDQsVWzciimfvaFzUBLhSMvaJUFbnbMgO1ySLDjCtW7b1cz/MEscJaQn/kXV6wHm1KphBmzFr5qUVHwzHWE8mvh1HsYWlk+WMtXtqud9wIkpsVElzwCeKj6anhAmt2jMxJTNAUhSQlI0yZS6Wb69YG1ir97utZMsXI/Mdx47zvaKk2UVWAc303MHPkITlKWVrc2XaUU6QfNfNmBAXMWsJsnMXZtb67vdF6vlNLlH8SCk9UEt/x90LeCVgzdmslzo/EAOx58IaKaZ2shcr/MknOn+JJu/gXSf5eMb2Ge6Kvsy5JeAKijuS5YaOdH4Raw8d5R5N6j4JjJ5YADrFqlpGQ+jh3Og3Drxgt0VXYQxBWRCUDh5k6mAVbS9zvKAJ3b4KYjiL6aws11Y7h4pFe5eT4BcySXMZBijw5CkJKiXN/lHkRUQG0Xp+GLS7JKmuWv421hh2Fq09plOpFtzng+7rHmEV5SQTY/TRbVhPZz0zZbZT3ingSe83K7t1iFCmmi8YVygfhGNTDPUJxIUonMFP3TqE3uGuIO1KGGbdoTz3RYxjD5VSQoFImM2YEHvC2VRB1DeF4BVeJrlnspiTYhwQ2l+p3GLwbS5LVS5CU5YUEk3YDyihtHVMlgdeHCJZGMo+hBFE5MwZVoTMTwKX9dQOhi8pOnRyjfTELC67sqhEzcCyuaTZQ8iYasTHcWPwqCgfHKW8FPFPFtii+amOZJHsLUApJ/ClRYLB3Ox3X1PtHMz0yfxJeUp+XsG/IgdUmA4bVxYJpx4ZcoZzpHSCCxmTAKgmsfWDMiY7wwXiwVVSIjkVK0jKCW+uMXatN9IE4hXplJzKPQbyeAijdcndFXH8V7NBAP2i7a+yneep0gZQbTlIZaX5jhzECaqpMxZWrU+nARCUGEMyjl+pFoZZwdxY2y8XlrDhYvqCk+v00YqeFXSQRxDfCE9/CJUVSgXdzx3/1C8Lf8dLlBnqpS4kOCIt081SFZkKUhX4kqKVeaWMKUnHVDV/G/yPqYK0uPoLA2PX4Fj74BkxZFyhjFmxvhjYvaqrUjIqomFPUA+KwAo+JgYpRJuX6l/fEEqqSrRQ8bHyMThL6Qlknk/E2aGKMH1RsBHoMQzZ6Ui5A8fibRQn7SS06Fzyv6lh74pHDkn0gks+LH2wsxO6NSQNVN03QrVO1CleyG63/T0gZOrVr9pRPjDUNDL8ToSyfEI9RVjRVYxLQe6rNyCfeQqIsOxla5jIUZZYi17EHMGBAZuL7oXJcsnQQc2ZpmnpJ3ghn4hvjGjjwwi0Z0885fkOFDslNm00ybLvNQcwDe2ACFAAWCvvDfYjfEmHVKcyZtwtIIIFgXG/e0dA2YnBKMujCE3azDwa9SZYSh05jqHNszNxd26w3JShK4K/sdS28kOH03bTQncLqPIfPSL2LVe4fTQPw2dPQsIAQlL3so5ravmDeXnGYlMi0N0nclX2K8JcA2rrdW84DTZrvwifEajLrpAVdaM3OL5J1wBmw5T4gUpAbTmYyBUraIpGUIlEB2zSJSlM9syilyYyBbitlygrBZKtx3WJG8AsWhpw+tBygkWhBpwSWDvuEX5SyGSVAE8SwGmpOn14zDLSpl4zoPT81PPWyfspis0pQ9nVwH3EAlJSb+DQfqsPFXIBb7RI7v8Q1KDx3kc34wBwWuC0FC+8lrg/DgRx3RZlY8qmWZQI7p9sh3GqSAN7fGCLhdhFQvzafIW04Rew2vILHdFqoVLUAUlLizOb9Hikabejy+UXr2K1tfA2Uk8KHhGtfhoIWoBjMAJ5qTZ+psX4vADD65ix090M1LWBaQlxyP69ImPErCupITicqzuv77xepqljFrF8EWZjoTqLjMkMRoQ5uDC3VVvZKKSDnGqWIIPN9I6c1HtgEmgtjOLS5QdR10SNT0Hx0hErqtU5eZXQDckcBElZMVMWVLLk+4WAHKMk0p3wnky7jqsiTTHg8WaSWBr6iLMqR1izk+jCsphowKa6NCt3lFSbhP4T5wU/dxHipTb4qptEuABm0ak6iIDzEMClCIZlOk7oKp+4Jw9gNLqCnQkfXCLgx2aEsD9dNI9mUIiNFECdRFntfZCcl0V5k5Si5JJ5xiJJOggpKw9I1vFpKQIhzS6JUG+wZKww77Ral4eka3izroIP4RsmZkvtZyjLl/dAAzLHG9kp5kF+DXMJym6RbakLyWFoJYAwnpLWAOnp1gtKw2kQbhS/zKt5JYR5NrEIUexSlG5/exOnhBoYZJps5tUPGDVzEGKW0lq+WvcpGvofjCxRbT5VDNbiYPV+LIJS7AhLXN7w4mn0VTTVHlXWZC+8i3TjC/iNad5flF3FJ2p4+4QqVlY5MRKdKyJSogxWteBkyenc6lFKXJ7uVQ9oAJJCgQBcseXHapmvFcecLd8gke54yPQIyIJDKUjtNN595iym6lE3LxkZAX0cuizSFlJbjFvFf8Q9B7oyMhiP0BfBTR7fhBCk18YyMg2LoiPZvVBlBrRewwxkZBV0Xj2NQvKvChthKBm0zgXSxtqAsgA8bR7GQlm+n9Q4Lx6jQkKZCQw3JA3wHkJsOkZGQvPoF5JyI2jIyABUbpForzhcx7GRyLS6ImiusRkZBEBZoY2liPIyLFTcRLSpdXj8YyMiDkME6mQFpZKR3UmyRrxho2ktL8B7hHkZDen8l5dHM62YcxufONJazmFzu98ZGRHkSfZbw69Ykbs49xPvj3EFnMbnzjIyLr6X+ZyDuJq+zH5R8YVJpv5xkZE5e0TPspKjQzCdSS1g5dgNAOAubR7GRTwSi2ZQZNh7KTpxSCYyMjI4k//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80" name="Picture 8" descr="http://4.bp.blogspot.com/-Ef1vvJNccSk/T1eUznYM7DI/AAAAAAAADT4/9b7Z2-lpFTo/s1600/pac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2916" y="1124744"/>
            <a:ext cx="2184351" cy="216024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436096" y="5589240"/>
            <a:ext cx="3563888" cy="1015663"/>
          </a:xfrm>
          <a:prstGeom prst="rect">
            <a:avLst/>
          </a:prstGeom>
        </p:spPr>
        <p:txBody>
          <a:bodyPr wrap="square">
            <a:spAutoFit/>
          </a:bodyPr>
          <a:lstStyle/>
          <a:p>
            <a:pPr algn="ctr"/>
            <a:r>
              <a:rPr lang="es-CO" sz="2000" b="1" i="1" dirty="0">
                <a:solidFill>
                  <a:srgbClr val="FF0000"/>
                </a:solidFill>
              </a:rPr>
              <a:t>En su conciencia esta </a:t>
            </a:r>
            <a:r>
              <a:rPr lang="es-CO" sz="2000" b="1" i="1" dirty="0" smtClean="0">
                <a:solidFill>
                  <a:srgbClr val="FF0000"/>
                </a:solidFill>
              </a:rPr>
              <a:t>registrado </a:t>
            </a:r>
            <a:r>
              <a:rPr lang="es-CO" sz="2000" b="1" i="1" dirty="0">
                <a:solidFill>
                  <a:srgbClr val="FF0000"/>
                </a:solidFill>
              </a:rPr>
              <a:t>todo lo que usted ha hecho en su vida</a:t>
            </a:r>
            <a:endParaRPr lang="es-CO" sz="2000" b="1" dirty="0">
              <a:solidFill>
                <a:srgbClr val="FF0000"/>
              </a:solidFill>
            </a:endParaRPr>
          </a:p>
        </p:txBody>
      </p:sp>
    </p:spTree>
    <p:extLst>
      <p:ext uri="{BB962C8B-B14F-4D97-AF65-F5344CB8AC3E}">
        <p14:creationId xmlns:p14="http://schemas.microsoft.com/office/powerpoint/2010/main" val="148542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080"/>
                                        </p:tgtEl>
                                        <p:attrNameLst>
                                          <p:attrName>style.visibility</p:attrName>
                                        </p:attrNameLst>
                                      </p:cBhvr>
                                      <p:to>
                                        <p:strVal val="visible"/>
                                      </p:to>
                                    </p:set>
                                    <p:anim calcmode="lin" valueType="num">
                                      <p:cBhvr>
                                        <p:cTn id="15" dur="1000" fill="hold"/>
                                        <p:tgtEl>
                                          <p:spTgt spid="3080"/>
                                        </p:tgtEl>
                                        <p:attrNameLst>
                                          <p:attrName>ppt_w</p:attrName>
                                        </p:attrNameLst>
                                      </p:cBhvr>
                                      <p:tavLst>
                                        <p:tav tm="0">
                                          <p:val>
                                            <p:fltVal val="0"/>
                                          </p:val>
                                        </p:tav>
                                        <p:tav tm="100000">
                                          <p:val>
                                            <p:strVal val="#ppt_w"/>
                                          </p:val>
                                        </p:tav>
                                      </p:tavLst>
                                    </p:anim>
                                    <p:anim calcmode="lin" valueType="num">
                                      <p:cBhvr>
                                        <p:cTn id="16" dur="1000" fill="hold"/>
                                        <p:tgtEl>
                                          <p:spTgt spid="3080"/>
                                        </p:tgtEl>
                                        <p:attrNameLst>
                                          <p:attrName>ppt_h</p:attrName>
                                        </p:attrNameLst>
                                      </p:cBhvr>
                                      <p:tavLst>
                                        <p:tav tm="0">
                                          <p:val>
                                            <p:fltVal val="0"/>
                                          </p:val>
                                        </p:tav>
                                        <p:tav tm="100000">
                                          <p:val>
                                            <p:strVal val="#ppt_h"/>
                                          </p:val>
                                        </p:tav>
                                      </p:tavLst>
                                    </p:anim>
                                    <p:anim calcmode="lin" valueType="num">
                                      <p:cBhvr>
                                        <p:cTn id="17" dur="1000" fill="hold"/>
                                        <p:tgtEl>
                                          <p:spTgt spid="3080"/>
                                        </p:tgtEl>
                                        <p:attrNameLst>
                                          <p:attrName>style.rotation</p:attrName>
                                        </p:attrNameLst>
                                      </p:cBhvr>
                                      <p:tavLst>
                                        <p:tav tm="0">
                                          <p:val>
                                            <p:fltVal val="90"/>
                                          </p:val>
                                        </p:tav>
                                        <p:tav tm="100000">
                                          <p:val>
                                            <p:fltVal val="0"/>
                                          </p:val>
                                        </p:tav>
                                      </p:tavLst>
                                    </p:anim>
                                    <p:animEffect transition="in" filter="fade">
                                      <p:cBhvr>
                                        <p:cTn id="18" dur="1000"/>
                                        <p:tgtEl>
                                          <p:spTgt spid="3080"/>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 calcmode="lin" valueType="num">
                                      <p:cBhvr>
                                        <p:cTn id="23"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p:cTn id="31"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2">
                                            <p:txEl>
                                              <p:pRg st="3" end="3"/>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p:cTn id="37"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8" dur="1000" fill="hold"/>
                                        <p:tgtEl>
                                          <p:spTgt spid="2">
                                            <p:txEl>
                                              <p:pRg st="4" end="4"/>
                                            </p:txEl>
                                          </p:spTgt>
                                        </p:tgtEl>
                                        <p:attrNameLst>
                                          <p:attrName>ppt_h</p:attrName>
                                        </p:attrNameLst>
                                      </p:cBhvr>
                                      <p:tavLst>
                                        <p:tav tm="0">
                                          <p:val>
                                            <p:fltVal val="0"/>
                                          </p:val>
                                        </p:tav>
                                        <p:tav tm="100000">
                                          <p:val>
                                            <p:strVal val="#ppt_h"/>
                                          </p:val>
                                        </p:tav>
                                      </p:tavLst>
                                    </p:anim>
                                    <p:anim calcmode="lin" valueType="num">
                                      <p:cBhvr>
                                        <p:cTn id="39" dur="1000" fill="hold"/>
                                        <p:tgtEl>
                                          <p:spTgt spid="2">
                                            <p:txEl>
                                              <p:pRg st="4" end="4"/>
                                            </p:txEl>
                                          </p:spTgt>
                                        </p:tgtEl>
                                        <p:attrNameLst>
                                          <p:attrName>style.rotation</p:attrName>
                                        </p:attrNameLst>
                                      </p:cBhvr>
                                      <p:tavLst>
                                        <p:tav tm="0">
                                          <p:val>
                                            <p:fltVal val="90"/>
                                          </p:val>
                                        </p:tav>
                                        <p:tav tm="100000">
                                          <p:val>
                                            <p:fltVal val="0"/>
                                          </p:val>
                                        </p:tav>
                                      </p:tavLst>
                                    </p:anim>
                                    <p:animEffect transition="in" filter="fade">
                                      <p:cBhvr>
                                        <p:cTn id="40" dur="1000"/>
                                        <p:tgtEl>
                                          <p:spTgt spid="2">
                                            <p:txEl>
                                              <p:pRg st="4" end="4"/>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3076"/>
                                        </p:tgtEl>
                                        <p:attrNameLst>
                                          <p:attrName>style.visibility</p:attrName>
                                        </p:attrNameLst>
                                      </p:cBhvr>
                                      <p:to>
                                        <p:strVal val="visible"/>
                                      </p:to>
                                    </p:set>
                                    <p:anim calcmode="lin" valueType="num">
                                      <p:cBhvr>
                                        <p:cTn id="45" dur="1000" fill="hold"/>
                                        <p:tgtEl>
                                          <p:spTgt spid="3076"/>
                                        </p:tgtEl>
                                        <p:attrNameLst>
                                          <p:attrName>ppt_w</p:attrName>
                                        </p:attrNameLst>
                                      </p:cBhvr>
                                      <p:tavLst>
                                        <p:tav tm="0">
                                          <p:val>
                                            <p:fltVal val="0"/>
                                          </p:val>
                                        </p:tav>
                                        <p:tav tm="100000">
                                          <p:val>
                                            <p:strVal val="#ppt_w"/>
                                          </p:val>
                                        </p:tav>
                                      </p:tavLst>
                                    </p:anim>
                                    <p:anim calcmode="lin" valueType="num">
                                      <p:cBhvr>
                                        <p:cTn id="46" dur="1000" fill="hold"/>
                                        <p:tgtEl>
                                          <p:spTgt spid="3076"/>
                                        </p:tgtEl>
                                        <p:attrNameLst>
                                          <p:attrName>ppt_h</p:attrName>
                                        </p:attrNameLst>
                                      </p:cBhvr>
                                      <p:tavLst>
                                        <p:tav tm="0">
                                          <p:val>
                                            <p:fltVal val="0"/>
                                          </p:val>
                                        </p:tav>
                                        <p:tav tm="100000">
                                          <p:val>
                                            <p:strVal val="#ppt_h"/>
                                          </p:val>
                                        </p:tav>
                                      </p:tavLst>
                                    </p:anim>
                                    <p:anim calcmode="lin" valueType="num">
                                      <p:cBhvr>
                                        <p:cTn id="47" dur="1000" fill="hold"/>
                                        <p:tgtEl>
                                          <p:spTgt spid="3076"/>
                                        </p:tgtEl>
                                        <p:attrNameLst>
                                          <p:attrName>style.rotation</p:attrName>
                                        </p:attrNameLst>
                                      </p:cBhvr>
                                      <p:tavLst>
                                        <p:tav tm="0">
                                          <p:val>
                                            <p:fltVal val="90"/>
                                          </p:val>
                                        </p:tav>
                                        <p:tav tm="100000">
                                          <p:val>
                                            <p:fltVal val="0"/>
                                          </p:val>
                                        </p:tav>
                                      </p:tavLst>
                                    </p:anim>
                                    <p:animEffect transition="in" filter="fade">
                                      <p:cBhvr>
                                        <p:cTn id="48" dur="1000"/>
                                        <p:tgtEl>
                                          <p:spTgt spid="3076"/>
                                        </p:tgtEl>
                                      </p:cBhvr>
                                    </p:animEffect>
                                  </p:childTnLst>
                                </p:cTn>
                              </p:par>
                            </p:childTnLst>
                          </p:cTn>
                        </p:par>
                      </p:childTnLst>
                    </p:cTn>
                  </p:par>
                  <p:par>
                    <p:cTn id="49" fill="hold">
                      <p:stCondLst>
                        <p:cond delay="indefinite"/>
                      </p:stCondLst>
                      <p:childTnLst>
                        <p:par>
                          <p:cTn id="50" fill="hold">
                            <p:stCondLst>
                              <p:cond delay="0"/>
                            </p:stCondLst>
                            <p:childTnLst>
                              <p:par>
                                <p:cTn id="51" presetID="26" presetClass="entr" presetSubtype="0"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80">
                                          <p:stCondLst>
                                            <p:cond delay="0"/>
                                          </p:stCondLst>
                                        </p:cTn>
                                        <p:tgtEl>
                                          <p:spTgt spid="5"/>
                                        </p:tgtEl>
                                      </p:cBhvr>
                                    </p:animEffect>
                                    <p:anim calcmode="lin" valueType="num">
                                      <p:cBhvr>
                                        <p:cTn id="5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9" dur="26">
                                          <p:stCondLst>
                                            <p:cond delay="650"/>
                                          </p:stCondLst>
                                        </p:cTn>
                                        <p:tgtEl>
                                          <p:spTgt spid="5"/>
                                        </p:tgtEl>
                                      </p:cBhvr>
                                      <p:to x="100000" y="60000"/>
                                    </p:animScale>
                                    <p:animScale>
                                      <p:cBhvr>
                                        <p:cTn id="60" dur="166" decel="50000">
                                          <p:stCondLst>
                                            <p:cond delay="676"/>
                                          </p:stCondLst>
                                        </p:cTn>
                                        <p:tgtEl>
                                          <p:spTgt spid="5"/>
                                        </p:tgtEl>
                                      </p:cBhvr>
                                      <p:to x="100000" y="100000"/>
                                    </p:animScale>
                                    <p:animScale>
                                      <p:cBhvr>
                                        <p:cTn id="61" dur="26">
                                          <p:stCondLst>
                                            <p:cond delay="1312"/>
                                          </p:stCondLst>
                                        </p:cTn>
                                        <p:tgtEl>
                                          <p:spTgt spid="5"/>
                                        </p:tgtEl>
                                      </p:cBhvr>
                                      <p:to x="100000" y="80000"/>
                                    </p:animScale>
                                    <p:animScale>
                                      <p:cBhvr>
                                        <p:cTn id="62" dur="166" decel="50000">
                                          <p:stCondLst>
                                            <p:cond delay="1338"/>
                                          </p:stCondLst>
                                        </p:cTn>
                                        <p:tgtEl>
                                          <p:spTgt spid="5"/>
                                        </p:tgtEl>
                                      </p:cBhvr>
                                      <p:to x="100000" y="100000"/>
                                    </p:animScale>
                                    <p:animScale>
                                      <p:cBhvr>
                                        <p:cTn id="63" dur="26">
                                          <p:stCondLst>
                                            <p:cond delay="1642"/>
                                          </p:stCondLst>
                                        </p:cTn>
                                        <p:tgtEl>
                                          <p:spTgt spid="5"/>
                                        </p:tgtEl>
                                      </p:cBhvr>
                                      <p:to x="100000" y="90000"/>
                                    </p:animScale>
                                    <p:animScale>
                                      <p:cBhvr>
                                        <p:cTn id="64" dur="166" decel="50000">
                                          <p:stCondLst>
                                            <p:cond delay="1668"/>
                                          </p:stCondLst>
                                        </p:cTn>
                                        <p:tgtEl>
                                          <p:spTgt spid="5"/>
                                        </p:tgtEl>
                                      </p:cBhvr>
                                      <p:to x="100000" y="100000"/>
                                    </p:animScale>
                                    <p:animScale>
                                      <p:cBhvr>
                                        <p:cTn id="65" dur="26">
                                          <p:stCondLst>
                                            <p:cond delay="1808"/>
                                          </p:stCondLst>
                                        </p:cTn>
                                        <p:tgtEl>
                                          <p:spTgt spid="5"/>
                                        </p:tgtEl>
                                      </p:cBhvr>
                                      <p:to x="100000" y="95000"/>
                                    </p:animScale>
                                    <p:animScale>
                                      <p:cBhvr>
                                        <p:cTn id="6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80"/>
          </a:xfrm>
        </p:spPr>
        <p:txBody>
          <a:bodyPr>
            <a:normAutofit/>
          </a:bodyPr>
          <a:lstStyle/>
          <a:p>
            <a:pPr marL="0" indent="0">
              <a:buNone/>
            </a:pPr>
            <a:r>
              <a:rPr lang="es-CO" b="1" dirty="0" smtClean="0"/>
              <a:t>Con razón decía el rey David en el </a:t>
            </a:r>
            <a:r>
              <a:rPr lang="es-CO" b="1" dirty="0" smtClean="0">
                <a:solidFill>
                  <a:srgbClr val="FF0000"/>
                </a:solidFill>
              </a:rPr>
              <a:t>Salmo </a:t>
            </a:r>
            <a:r>
              <a:rPr lang="es-CO" b="1" dirty="0">
                <a:solidFill>
                  <a:srgbClr val="FF0000"/>
                </a:solidFill>
              </a:rPr>
              <a:t>51:1-3</a:t>
            </a:r>
            <a:r>
              <a:rPr lang="es-CO" b="1" dirty="0" smtClean="0">
                <a:solidFill>
                  <a:srgbClr val="FF0000"/>
                </a:solidFill>
              </a:rPr>
              <a:t>. </a:t>
            </a:r>
            <a:endParaRPr lang="es-CO" i="1" dirty="0"/>
          </a:p>
        </p:txBody>
      </p:sp>
      <p:pic>
        <p:nvPicPr>
          <p:cNvPr id="4098" name="Picture 2" descr="http://t0.gstatic.com/images?q=tbn:ANd9GcSvNUm7MgH-P1cosvG9NoaKj3hvRqNBW-iwMCl_8ZesfiG94bW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3952" y="1412776"/>
            <a:ext cx="2808312" cy="298798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7544" y="1412776"/>
            <a:ext cx="5688632" cy="3108543"/>
          </a:xfrm>
          <a:prstGeom prst="rect">
            <a:avLst/>
          </a:prstGeom>
        </p:spPr>
        <p:txBody>
          <a:bodyPr wrap="square">
            <a:spAutoFit/>
          </a:bodyPr>
          <a:lstStyle/>
          <a:p>
            <a:r>
              <a:rPr lang="es-CO" sz="2800" i="1" dirty="0"/>
              <a:t>Ten piedad de mí, oh Dios, conforme a tu misericordia; Conforme a la multitud de tus piedades borra mis rebeliones.</a:t>
            </a:r>
            <a:r>
              <a:rPr lang="es-CO" sz="2800" dirty="0"/>
              <a:t> </a:t>
            </a:r>
            <a:r>
              <a:rPr lang="es-CO" sz="2800" b="1" baseline="30000" dirty="0"/>
              <a:t>2 </a:t>
            </a:r>
            <a:r>
              <a:rPr lang="es-CO" sz="2800" i="1" dirty="0"/>
              <a:t>Lávame más y más de mi maldad,  Y límpiame de mi pecado.</a:t>
            </a:r>
            <a:r>
              <a:rPr lang="es-CO" sz="2800" dirty="0"/>
              <a:t> </a:t>
            </a:r>
            <a:r>
              <a:rPr lang="es-CO" sz="2800" b="1" baseline="30000" dirty="0"/>
              <a:t>3 </a:t>
            </a:r>
            <a:r>
              <a:rPr lang="es-CO" sz="2800" i="1" dirty="0"/>
              <a:t>Porque yo reconozco mis rebeliones, Y mi pecado está siempre delante de mí</a:t>
            </a:r>
            <a:endParaRPr lang="es-CO" sz="2800" i="1" dirty="0"/>
          </a:p>
        </p:txBody>
      </p:sp>
      <p:sp>
        <p:nvSpPr>
          <p:cNvPr id="5" name="4 Rectángulo"/>
          <p:cNvSpPr/>
          <p:nvPr/>
        </p:nvSpPr>
        <p:spPr>
          <a:xfrm>
            <a:off x="467544" y="4797152"/>
            <a:ext cx="8484720" cy="1815882"/>
          </a:xfrm>
          <a:prstGeom prst="rect">
            <a:avLst/>
          </a:prstGeom>
        </p:spPr>
        <p:txBody>
          <a:bodyPr wrap="square">
            <a:spAutoFit/>
          </a:bodyPr>
          <a:lstStyle/>
          <a:p>
            <a:pPr algn="ctr"/>
            <a:r>
              <a:rPr lang="es-CO" sz="2800" b="1" dirty="0" smtClean="0">
                <a:solidFill>
                  <a:srgbClr val="FF0000"/>
                </a:solidFill>
              </a:rPr>
              <a:t>Y en los (</a:t>
            </a:r>
            <a:r>
              <a:rPr lang="es-CO" sz="2800" b="1" dirty="0" smtClean="0">
                <a:solidFill>
                  <a:srgbClr val="002060"/>
                </a:solidFill>
              </a:rPr>
              <a:t>versos 9 y 10)</a:t>
            </a:r>
            <a:r>
              <a:rPr lang="es-CO" sz="2800" b="1" dirty="0" smtClean="0">
                <a:solidFill>
                  <a:srgbClr val="FF0000"/>
                </a:solidFill>
              </a:rPr>
              <a:t> dice: .</a:t>
            </a:r>
            <a:r>
              <a:rPr lang="es-CO" sz="2800" i="1" dirty="0" smtClean="0">
                <a:solidFill>
                  <a:srgbClr val="FF0000"/>
                </a:solidFill>
              </a:rPr>
              <a:t>Esconde </a:t>
            </a:r>
            <a:r>
              <a:rPr lang="es-CO" sz="2800" i="1" dirty="0">
                <a:solidFill>
                  <a:srgbClr val="FF0000"/>
                </a:solidFill>
              </a:rPr>
              <a:t>tu rostro de mis pecados, </a:t>
            </a:r>
            <a:r>
              <a:rPr lang="es-CO" sz="2800" i="1" dirty="0" smtClean="0">
                <a:solidFill>
                  <a:srgbClr val="FF0000"/>
                </a:solidFill>
              </a:rPr>
              <a:t>Y </a:t>
            </a:r>
            <a:r>
              <a:rPr lang="es-CO" sz="2800" i="1" dirty="0">
                <a:solidFill>
                  <a:srgbClr val="FF0000"/>
                </a:solidFill>
              </a:rPr>
              <a:t>borra todas mis maldades.</a:t>
            </a:r>
            <a:r>
              <a:rPr lang="es-CO" sz="2800" dirty="0">
                <a:solidFill>
                  <a:srgbClr val="FF0000"/>
                </a:solidFill>
              </a:rPr>
              <a:t> </a:t>
            </a:r>
            <a:r>
              <a:rPr lang="es-CO" sz="2800" b="1" baseline="30000" dirty="0" smtClean="0">
                <a:solidFill>
                  <a:srgbClr val="FF0000"/>
                </a:solidFill>
              </a:rPr>
              <a:t>10 </a:t>
            </a:r>
            <a:r>
              <a:rPr lang="es-CO" sz="2800" i="1" dirty="0">
                <a:solidFill>
                  <a:srgbClr val="FF0000"/>
                </a:solidFill>
              </a:rPr>
              <a:t>Crea en mí, oh Dios, un corazón limpio, </a:t>
            </a:r>
            <a:r>
              <a:rPr lang="es-CO" sz="2800" i="1" dirty="0" smtClean="0">
                <a:solidFill>
                  <a:srgbClr val="FF0000"/>
                </a:solidFill>
              </a:rPr>
              <a:t>Y </a:t>
            </a:r>
            <a:r>
              <a:rPr lang="es-CO" sz="2800" i="1" dirty="0">
                <a:solidFill>
                  <a:srgbClr val="FF0000"/>
                </a:solidFill>
              </a:rPr>
              <a:t>renueva un espíritu recto dentro de mí</a:t>
            </a:r>
            <a:endParaRPr lang="es-CO" sz="2800" dirty="0">
              <a:solidFill>
                <a:srgbClr val="FF0000"/>
              </a:solidFill>
            </a:endParaRPr>
          </a:p>
        </p:txBody>
      </p:sp>
    </p:spTree>
    <p:extLst>
      <p:ext uri="{BB962C8B-B14F-4D97-AF65-F5344CB8AC3E}">
        <p14:creationId xmlns:p14="http://schemas.microsoft.com/office/powerpoint/2010/main" val="124869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850106"/>
          </a:xfrm>
        </p:spPr>
        <p:txBody>
          <a:bodyPr/>
          <a:lstStyle/>
          <a:p>
            <a:r>
              <a:rPr lang="es-CO" b="1" i="1" dirty="0" smtClean="0">
                <a:solidFill>
                  <a:srgbClr val="FF0000"/>
                </a:solidFill>
                <a:latin typeface="Agency FB" pitchFamily="34" charset="0"/>
              </a:rPr>
              <a:t>¿Cuándo se inició el juicio?</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179512" y="1412776"/>
            <a:ext cx="8784976" cy="5256584"/>
          </a:xfrm>
        </p:spPr>
        <p:txBody>
          <a:bodyPr>
            <a:normAutofit fontScale="85000" lnSpcReduction="20000"/>
          </a:bodyPr>
          <a:lstStyle/>
          <a:p>
            <a:pPr marL="0" indent="0" algn="ctr">
              <a:buNone/>
            </a:pPr>
            <a:r>
              <a:rPr lang="es-CO" b="1" dirty="0" smtClean="0">
                <a:solidFill>
                  <a:srgbClr val="FF0000"/>
                </a:solidFill>
              </a:rPr>
              <a:t>Daniel 8:14</a:t>
            </a:r>
            <a:r>
              <a:rPr lang="es-CO" dirty="0" smtClean="0"/>
              <a:t>.</a:t>
            </a:r>
            <a:r>
              <a:rPr lang="es-CO" b="1" baseline="30000" dirty="0"/>
              <a:t> </a:t>
            </a:r>
            <a:r>
              <a:rPr lang="es-CO" dirty="0" smtClean="0"/>
              <a:t>Y </a:t>
            </a:r>
            <a:r>
              <a:rPr lang="es-CO" dirty="0"/>
              <a:t>él dijo: </a:t>
            </a:r>
            <a:r>
              <a:rPr lang="es-CO" b="1" i="1" dirty="0"/>
              <a:t>Hasta dos mil trescientas tardes y mañanas; luego el santuario será purificado. </a:t>
            </a:r>
            <a:endParaRPr lang="es-CO" b="1" i="1" dirty="0" smtClean="0"/>
          </a:p>
          <a:p>
            <a:endParaRPr lang="es-CO" dirty="0"/>
          </a:p>
          <a:p>
            <a:pPr marL="0" indent="0" algn="ctr">
              <a:buNone/>
            </a:pPr>
            <a:r>
              <a:rPr lang="es-CO" dirty="0"/>
              <a:t>A</a:t>
            </a:r>
            <a:r>
              <a:rPr lang="es-CO" dirty="0" smtClean="0"/>
              <a:t>l </a:t>
            </a:r>
            <a:r>
              <a:rPr lang="es-CO" dirty="0" smtClean="0"/>
              <a:t>cumplirse los 2300 años en 1844, «</a:t>
            </a:r>
            <a:r>
              <a:rPr lang="es-CO" i="1" dirty="0" smtClean="0"/>
              <a:t>el santuario será purificado</a:t>
            </a:r>
            <a:r>
              <a:rPr lang="es-CO" dirty="0" smtClean="0"/>
              <a:t>», es decir: </a:t>
            </a:r>
            <a:r>
              <a:rPr lang="es-CO" i="1" dirty="0" smtClean="0"/>
              <a:t>en ese momento se inició la </a:t>
            </a:r>
            <a:r>
              <a:rPr lang="es-CO" i="1" dirty="0" smtClean="0"/>
              <a:t>revisión </a:t>
            </a:r>
            <a:r>
              <a:rPr lang="es-CO" i="1" dirty="0" smtClean="0"/>
              <a:t>de todos los que han confesado sus pecados, para ver si han permanecido fieles a su devoción a Cristo. </a:t>
            </a:r>
          </a:p>
          <a:p>
            <a:endParaRPr lang="es-CO" dirty="0"/>
          </a:p>
          <a:p>
            <a:pPr marL="0" indent="0" algn="ctr">
              <a:buNone/>
            </a:pPr>
            <a:r>
              <a:rPr lang="es-CO" dirty="0" smtClean="0"/>
              <a:t>Note </a:t>
            </a:r>
            <a:r>
              <a:rPr lang="es-CO" dirty="0" smtClean="0"/>
              <a:t>que </a:t>
            </a:r>
            <a:r>
              <a:rPr lang="es-CO" dirty="0" smtClean="0"/>
              <a:t>en el </a:t>
            </a:r>
            <a:r>
              <a:rPr lang="es-CO" dirty="0" smtClean="0"/>
              <a:t>mensaje </a:t>
            </a:r>
            <a:r>
              <a:rPr lang="es-CO" dirty="0" smtClean="0"/>
              <a:t>a las siete iglesias, aunque dichos </a:t>
            </a:r>
            <a:r>
              <a:rPr lang="es-CO" dirty="0" smtClean="0"/>
              <a:t>mensajes </a:t>
            </a:r>
            <a:r>
              <a:rPr lang="es-CO" dirty="0" smtClean="0"/>
              <a:t>son diferentes y las épocas también, al final de cada mensaje se repita la misma frase: «</a:t>
            </a:r>
            <a:r>
              <a:rPr lang="es-CO" i="1" u="sng" dirty="0" smtClean="0"/>
              <a:t>Al que venza</a:t>
            </a:r>
            <a:r>
              <a:rPr lang="es-CO" dirty="0" smtClean="0"/>
              <a:t>» </a:t>
            </a:r>
            <a:r>
              <a:rPr lang="es-CO" dirty="0" smtClean="0">
                <a:solidFill>
                  <a:srgbClr val="FF0000"/>
                </a:solidFill>
              </a:rPr>
              <a:t>(Apoc.2:7; 11; 17; 26; 3:5; 12; </a:t>
            </a:r>
            <a:r>
              <a:rPr lang="es-CO" dirty="0" smtClean="0">
                <a:solidFill>
                  <a:srgbClr val="FF0000"/>
                </a:solidFill>
              </a:rPr>
              <a:t>21)</a:t>
            </a:r>
            <a:r>
              <a:rPr lang="es-CO" dirty="0" smtClean="0"/>
              <a:t>, </a:t>
            </a:r>
            <a:r>
              <a:rPr lang="es-CO" i="1" dirty="0" smtClean="0"/>
              <a:t>lo que implica una lucha constante por alcanzar la victoria, y solamente los miembros del remanente que verdaderamente se </a:t>
            </a:r>
            <a:r>
              <a:rPr lang="es-CO" i="1" dirty="0" smtClean="0"/>
              <a:t>esfuercen </a:t>
            </a:r>
            <a:r>
              <a:rPr lang="es-CO" i="1" dirty="0" smtClean="0"/>
              <a:t>lo alcanzarán.   </a:t>
            </a:r>
            <a:endParaRPr lang="es-CO" i="1" dirty="0"/>
          </a:p>
        </p:txBody>
      </p:sp>
    </p:spTree>
    <p:extLst>
      <p:ext uri="{BB962C8B-B14F-4D97-AF65-F5344CB8AC3E}">
        <p14:creationId xmlns:p14="http://schemas.microsoft.com/office/powerpoint/2010/main" val="673696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050904" cy="3096344"/>
          </a:xfrm>
        </p:spPr>
        <p:txBody>
          <a:bodyPr>
            <a:normAutofit fontScale="92500" lnSpcReduction="20000"/>
          </a:bodyPr>
          <a:lstStyle/>
          <a:p>
            <a:pPr marL="0" indent="0">
              <a:buNone/>
            </a:pPr>
            <a:r>
              <a:rPr lang="es-CO" dirty="0" smtClean="0">
                <a:solidFill>
                  <a:srgbClr val="0070C0"/>
                </a:solidFill>
              </a:rPr>
              <a:t>Por tanto, usted tiene que </a:t>
            </a:r>
            <a:r>
              <a:rPr lang="es-CO" dirty="0" smtClean="0">
                <a:solidFill>
                  <a:srgbClr val="0070C0"/>
                </a:solidFill>
              </a:rPr>
              <a:t>cesar de transgredir la Ley de Dios </a:t>
            </a:r>
            <a:r>
              <a:rPr lang="es-CO" i="1" u="sng" dirty="0" smtClean="0">
                <a:solidFill>
                  <a:srgbClr val="0070C0"/>
                </a:solidFill>
              </a:rPr>
              <a:t>si quiere alcanzar la victoria</a:t>
            </a:r>
            <a:r>
              <a:rPr lang="es-CO" dirty="0" smtClean="0">
                <a:solidFill>
                  <a:srgbClr val="0070C0"/>
                </a:solidFill>
              </a:rPr>
              <a:t>, y para lograrlo se necesita la presencia del Espíritu Santo quien debe morar en su corazón permanentemente. </a:t>
            </a:r>
          </a:p>
        </p:txBody>
      </p:sp>
      <p:sp>
        <p:nvSpPr>
          <p:cNvPr id="4" name="3 Rectángulo"/>
          <p:cNvSpPr/>
          <p:nvPr/>
        </p:nvSpPr>
        <p:spPr>
          <a:xfrm>
            <a:off x="4283968" y="4029165"/>
            <a:ext cx="4572000" cy="2677656"/>
          </a:xfrm>
          <a:prstGeom prst="rect">
            <a:avLst/>
          </a:prstGeom>
        </p:spPr>
        <p:txBody>
          <a:bodyPr>
            <a:spAutoFit/>
          </a:bodyPr>
          <a:lstStyle/>
          <a:p>
            <a:r>
              <a:rPr lang="es-CO" sz="2800" dirty="0">
                <a:solidFill>
                  <a:srgbClr val="002060"/>
                </a:solidFill>
              </a:rPr>
              <a:t>Ezequiel 36:27.</a:t>
            </a:r>
          </a:p>
          <a:p>
            <a:r>
              <a:rPr lang="es-CO" sz="2800" b="1" baseline="30000" dirty="0">
                <a:solidFill>
                  <a:srgbClr val="FF0000"/>
                </a:solidFill>
              </a:rPr>
              <a:t>«</a:t>
            </a:r>
            <a:r>
              <a:rPr lang="es-CO" sz="2800" dirty="0">
                <a:solidFill>
                  <a:srgbClr val="FF0000"/>
                </a:solidFill>
              </a:rPr>
              <a:t>Y pondré dentro de vosotros mi Espíritu, y haré que andéis en mis estatutos, y guardéis mis preceptos, y los pongáis por obra». </a:t>
            </a:r>
            <a:endParaRPr lang="es-CO" sz="2800" dirty="0">
              <a:solidFill>
                <a:srgbClr val="FF0000"/>
              </a:solidFill>
            </a:endParaRPr>
          </a:p>
        </p:txBody>
      </p:sp>
      <p:pic>
        <p:nvPicPr>
          <p:cNvPr id="5122" name="Picture 2" descr="http://www.lasprofecias.com/topic_images/1_7242007182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76672"/>
            <a:ext cx="2952328" cy="280831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3.gstatic.com/images?q=tbn:ANd9GcQg8AuUsaB19wrKJuXpuAiRwxD-bJYFwIUzLcxpC3rFB6gept6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029164"/>
            <a:ext cx="3240360" cy="2677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928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2000"/>
                                        <p:tgtEl>
                                          <p:spTgt spid="5124"/>
                                        </p:tgtEl>
                                      </p:cBhvr>
                                    </p:animEffect>
                                    <p:anim calcmode="lin" valueType="num">
                                      <p:cBhvr>
                                        <p:cTn id="8" dur="2000" fill="hold"/>
                                        <p:tgtEl>
                                          <p:spTgt spid="5124"/>
                                        </p:tgtEl>
                                        <p:attrNameLst>
                                          <p:attrName>ppt_w</p:attrName>
                                        </p:attrNameLst>
                                      </p:cBhvr>
                                      <p:tavLst>
                                        <p:tav tm="0" fmla="#ppt_w*sin(2.5*pi*$)">
                                          <p:val>
                                            <p:fltVal val="0"/>
                                          </p:val>
                                        </p:tav>
                                        <p:tav tm="100000">
                                          <p:val>
                                            <p:fltVal val="1"/>
                                          </p:val>
                                        </p:tav>
                                      </p:tavLst>
                                    </p:anim>
                                    <p:anim calcmode="lin" valueType="num">
                                      <p:cBhvr>
                                        <p:cTn id="9" dur="2000" fill="hold"/>
                                        <p:tgtEl>
                                          <p:spTgt spid="512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2000"/>
                                        <p:tgtEl>
                                          <p:spTgt spid="4"/>
                                        </p:tgtEl>
                                      </p:cBhvr>
                                    </p:animEffect>
                                    <p:anim calcmode="lin" valueType="num">
                                      <p:cBhvr>
                                        <p:cTn id="15" dur="2000" fill="hold"/>
                                        <p:tgtEl>
                                          <p:spTgt spid="4"/>
                                        </p:tgtEl>
                                        <p:attrNameLst>
                                          <p:attrName>ppt_w</p:attrName>
                                        </p:attrNameLst>
                                      </p:cBhvr>
                                      <p:tavLst>
                                        <p:tav tm="0" fmla="#ppt_w*sin(2.5*pi*$)">
                                          <p:val>
                                            <p:fltVal val="0"/>
                                          </p:val>
                                        </p:tav>
                                        <p:tav tm="100000">
                                          <p:val>
                                            <p:fltVal val="1"/>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no hace el que se ha convertido en templo de Dios?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77500" lnSpcReduction="20000"/>
          </a:bodyPr>
          <a:lstStyle/>
          <a:p>
            <a:pPr marL="0" indent="0">
              <a:buNone/>
            </a:pPr>
            <a:r>
              <a:rPr lang="es-CO" dirty="0" smtClean="0">
                <a:solidFill>
                  <a:srgbClr val="FF0000"/>
                </a:solidFill>
              </a:rPr>
              <a:t>1 Juan 3:9.</a:t>
            </a:r>
          </a:p>
          <a:p>
            <a:pPr marL="0" indent="0">
              <a:buNone/>
            </a:pPr>
            <a:r>
              <a:rPr lang="es-CO" i="1" dirty="0" smtClean="0"/>
              <a:t>Todo </a:t>
            </a:r>
            <a:r>
              <a:rPr lang="es-CO" i="1" dirty="0"/>
              <a:t>aquel que es nacido de Dios, no practica el pecado, porque la simiente de Dios permanece en él; y no puede pecar, porque es nacido de Dios</a:t>
            </a:r>
            <a:r>
              <a:rPr lang="es-CO" i="1" dirty="0" smtClean="0"/>
              <a:t>.</a:t>
            </a:r>
          </a:p>
          <a:p>
            <a:endParaRPr lang="es-CO" dirty="0"/>
          </a:p>
          <a:p>
            <a:pPr marL="0" indent="0" algn="ctr">
              <a:buNone/>
            </a:pPr>
            <a:r>
              <a:rPr lang="es-CO" b="1" dirty="0" smtClean="0"/>
              <a:t>¿Qué quiere der San Juan</a:t>
            </a:r>
            <a:r>
              <a:rPr lang="es-CO" b="1" dirty="0" smtClean="0"/>
              <a:t> con: </a:t>
            </a:r>
            <a:r>
              <a:rPr lang="es-CO" b="1" dirty="0" smtClean="0"/>
              <a:t>«Todo </a:t>
            </a:r>
            <a:r>
              <a:rPr lang="es-CO" b="1" dirty="0" smtClean="0"/>
              <a:t>aquel que es nacido de Dios» </a:t>
            </a:r>
            <a:endParaRPr lang="es-CO" b="1" dirty="0"/>
          </a:p>
          <a:p>
            <a:pPr marL="0" indent="0" algn="ctr">
              <a:buNone/>
            </a:pPr>
            <a:r>
              <a:rPr lang="es-CO" dirty="0" smtClean="0"/>
              <a:t>El </a:t>
            </a:r>
            <a:r>
              <a:rPr lang="es-CO" dirty="0"/>
              <a:t>apóstol </a:t>
            </a:r>
            <a:r>
              <a:rPr lang="es-CO" dirty="0" smtClean="0"/>
              <a:t>usa esta </a:t>
            </a:r>
            <a:r>
              <a:rPr lang="es-CO" dirty="0"/>
              <a:t>frase </a:t>
            </a:r>
            <a:r>
              <a:rPr lang="es-CO" dirty="0" smtClean="0"/>
              <a:t>abarcante y se </a:t>
            </a:r>
            <a:r>
              <a:rPr lang="es-CO" dirty="0"/>
              <a:t>aplica a todos los que son nacidos “de Dios</a:t>
            </a:r>
            <a:r>
              <a:rPr lang="es-CO" dirty="0" smtClean="0"/>
              <a:t>”, </a:t>
            </a:r>
            <a:r>
              <a:rPr lang="es-CO" dirty="0" smtClean="0"/>
              <a:t>a </a:t>
            </a:r>
            <a:r>
              <a:rPr lang="es-CO" dirty="0" smtClean="0"/>
              <a:t>través </a:t>
            </a:r>
            <a:r>
              <a:rPr lang="es-CO" dirty="0" smtClean="0"/>
              <a:t>de todos los </a:t>
            </a:r>
            <a:r>
              <a:rPr lang="es-CO" dirty="0" smtClean="0"/>
              <a:t>tiempos. Dios </a:t>
            </a:r>
            <a:r>
              <a:rPr lang="es-CO" dirty="0" smtClean="0"/>
              <a:t>no </a:t>
            </a:r>
            <a:r>
              <a:rPr lang="es-CO" dirty="0" smtClean="0"/>
              <a:t>tenía </a:t>
            </a:r>
            <a:r>
              <a:rPr lang="es-CO" dirty="0" smtClean="0"/>
              <a:t>un plan para los que vivieron en el </a:t>
            </a:r>
            <a:r>
              <a:rPr lang="es-CO" dirty="0" smtClean="0"/>
              <a:t>Antiguo </a:t>
            </a:r>
            <a:r>
              <a:rPr lang="es-CO" dirty="0" smtClean="0"/>
              <a:t>Testamente y otro plan para los que viven en el N. </a:t>
            </a:r>
            <a:r>
              <a:rPr lang="es-CO" dirty="0" smtClean="0"/>
              <a:t>Testamento como algunos piensan, que en ese tiempo la salvación era por la Ley, y ahora es por gracía, eso es un error. </a:t>
            </a:r>
            <a:endParaRPr lang="es-CO" dirty="0"/>
          </a:p>
          <a:p>
            <a:endParaRPr lang="es-CO" dirty="0"/>
          </a:p>
        </p:txBody>
      </p:sp>
    </p:spTree>
    <p:extLst>
      <p:ext uri="{BB962C8B-B14F-4D97-AF65-F5344CB8AC3E}">
        <p14:creationId xmlns:p14="http://schemas.microsoft.com/office/powerpoint/2010/main" val="3853836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wipe(down)">
                                      <p:cBhvr>
                                        <p:cTn id="43" dur="580">
                                          <p:stCondLst>
                                            <p:cond delay="0"/>
                                          </p:stCondLst>
                                        </p:cTn>
                                        <p:tgtEl>
                                          <p:spTgt spid="3">
                                            <p:txEl>
                                              <p:pRg st="3" end="3"/>
                                            </p:txEl>
                                          </p:spTgt>
                                        </p:tgtEl>
                                      </p:cBhvr>
                                    </p:animEffect>
                                    <p:anim calcmode="lin" valueType="num">
                                      <p:cBhvr>
                                        <p:cTn id="4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3" end="3"/>
                                            </p:txEl>
                                          </p:spTgt>
                                        </p:tgtEl>
                                      </p:cBhvr>
                                      <p:to x="100000" y="60000"/>
                                    </p:animScale>
                                    <p:animScale>
                                      <p:cBhvr>
                                        <p:cTn id="50" dur="166" decel="50000">
                                          <p:stCondLst>
                                            <p:cond delay="676"/>
                                          </p:stCondLst>
                                        </p:cTn>
                                        <p:tgtEl>
                                          <p:spTgt spid="3">
                                            <p:txEl>
                                              <p:pRg st="3" end="3"/>
                                            </p:txEl>
                                          </p:spTgt>
                                        </p:tgtEl>
                                      </p:cBhvr>
                                      <p:to x="100000" y="100000"/>
                                    </p:animScale>
                                    <p:animScale>
                                      <p:cBhvr>
                                        <p:cTn id="51" dur="26">
                                          <p:stCondLst>
                                            <p:cond delay="1312"/>
                                          </p:stCondLst>
                                        </p:cTn>
                                        <p:tgtEl>
                                          <p:spTgt spid="3">
                                            <p:txEl>
                                              <p:pRg st="3" end="3"/>
                                            </p:txEl>
                                          </p:spTgt>
                                        </p:tgtEl>
                                      </p:cBhvr>
                                      <p:to x="100000" y="80000"/>
                                    </p:animScale>
                                    <p:animScale>
                                      <p:cBhvr>
                                        <p:cTn id="52" dur="166" decel="50000">
                                          <p:stCondLst>
                                            <p:cond delay="1338"/>
                                          </p:stCondLst>
                                        </p:cTn>
                                        <p:tgtEl>
                                          <p:spTgt spid="3">
                                            <p:txEl>
                                              <p:pRg st="3" end="3"/>
                                            </p:txEl>
                                          </p:spTgt>
                                        </p:tgtEl>
                                      </p:cBhvr>
                                      <p:to x="100000" y="100000"/>
                                    </p:animScale>
                                    <p:animScale>
                                      <p:cBhvr>
                                        <p:cTn id="53" dur="26">
                                          <p:stCondLst>
                                            <p:cond delay="1642"/>
                                          </p:stCondLst>
                                        </p:cTn>
                                        <p:tgtEl>
                                          <p:spTgt spid="3">
                                            <p:txEl>
                                              <p:pRg st="3" end="3"/>
                                            </p:txEl>
                                          </p:spTgt>
                                        </p:tgtEl>
                                      </p:cBhvr>
                                      <p:to x="100000" y="90000"/>
                                    </p:animScale>
                                    <p:animScale>
                                      <p:cBhvr>
                                        <p:cTn id="54" dur="166" decel="50000">
                                          <p:stCondLst>
                                            <p:cond delay="1668"/>
                                          </p:stCondLst>
                                        </p:cTn>
                                        <p:tgtEl>
                                          <p:spTgt spid="3">
                                            <p:txEl>
                                              <p:pRg st="3" end="3"/>
                                            </p:txEl>
                                          </p:spTgt>
                                        </p:tgtEl>
                                      </p:cBhvr>
                                      <p:to x="100000" y="100000"/>
                                    </p:animScale>
                                    <p:animScale>
                                      <p:cBhvr>
                                        <p:cTn id="55" dur="26">
                                          <p:stCondLst>
                                            <p:cond delay="1808"/>
                                          </p:stCondLst>
                                        </p:cTn>
                                        <p:tgtEl>
                                          <p:spTgt spid="3">
                                            <p:txEl>
                                              <p:pRg st="3" end="3"/>
                                            </p:txEl>
                                          </p:spTgt>
                                        </p:tgtEl>
                                      </p:cBhvr>
                                      <p:to x="100000" y="95000"/>
                                    </p:animScale>
                                    <p:animScale>
                                      <p:cBhvr>
                                        <p:cTn id="56" dur="166" decel="50000">
                                          <p:stCondLst>
                                            <p:cond delay="1834"/>
                                          </p:stCondLst>
                                        </p:cTn>
                                        <p:tgtEl>
                                          <p:spTgt spid="3">
                                            <p:txEl>
                                              <p:pRg st="3" end="3"/>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wipe(down)">
                                      <p:cBhvr>
                                        <p:cTn id="61" dur="580">
                                          <p:stCondLst>
                                            <p:cond delay="0"/>
                                          </p:stCondLst>
                                        </p:cTn>
                                        <p:tgtEl>
                                          <p:spTgt spid="3">
                                            <p:txEl>
                                              <p:pRg st="4" end="4"/>
                                            </p:txEl>
                                          </p:spTgt>
                                        </p:tgtEl>
                                      </p:cBhvr>
                                    </p:animEffect>
                                    <p:anim calcmode="lin" valueType="num">
                                      <p:cBhvr>
                                        <p:cTn id="6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4" end="4"/>
                                            </p:txEl>
                                          </p:spTgt>
                                        </p:tgtEl>
                                      </p:cBhvr>
                                      <p:to x="100000" y="60000"/>
                                    </p:animScale>
                                    <p:animScale>
                                      <p:cBhvr>
                                        <p:cTn id="68" dur="166" decel="50000">
                                          <p:stCondLst>
                                            <p:cond delay="676"/>
                                          </p:stCondLst>
                                        </p:cTn>
                                        <p:tgtEl>
                                          <p:spTgt spid="3">
                                            <p:txEl>
                                              <p:pRg st="4" end="4"/>
                                            </p:txEl>
                                          </p:spTgt>
                                        </p:tgtEl>
                                      </p:cBhvr>
                                      <p:to x="100000" y="100000"/>
                                    </p:animScale>
                                    <p:animScale>
                                      <p:cBhvr>
                                        <p:cTn id="69" dur="26">
                                          <p:stCondLst>
                                            <p:cond delay="1312"/>
                                          </p:stCondLst>
                                        </p:cTn>
                                        <p:tgtEl>
                                          <p:spTgt spid="3">
                                            <p:txEl>
                                              <p:pRg st="4" end="4"/>
                                            </p:txEl>
                                          </p:spTgt>
                                        </p:tgtEl>
                                      </p:cBhvr>
                                      <p:to x="100000" y="80000"/>
                                    </p:animScale>
                                    <p:animScale>
                                      <p:cBhvr>
                                        <p:cTn id="70" dur="166" decel="50000">
                                          <p:stCondLst>
                                            <p:cond delay="1338"/>
                                          </p:stCondLst>
                                        </p:cTn>
                                        <p:tgtEl>
                                          <p:spTgt spid="3">
                                            <p:txEl>
                                              <p:pRg st="4" end="4"/>
                                            </p:txEl>
                                          </p:spTgt>
                                        </p:tgtEl>
                                      </p:cBhvr>
                                      <p:to x="100000" y="100000"/>
                                    </p:animScale>
                                    <p:animScale>
                                      <p:cBhvr>
                                        <p:cTn id="71" dur="26">
                                          <p:stCondLst>
                                            <p:cond delay="1642"/>
                                          </p:stCondLst>
                                        </p:cTn>
                                        <p:tgtEl>
                                          <p:spTgt spid="3">
                                            <p:txEl>
                                              <p:pRg st="4" end="4"/>
                                            </p:txEl>
                                          </p:spTgt>
                                        </p:tgtEl>
                                      </p:cBhvr>
                                      <p:to x="100000" y="90000"/>
                                    </p:animScale>
                                    <p:animScale>
                                      <p:cBhvr>
                                        <p:cTn id="72" dur="166" decel="50000">
                                          <p:stCondLst>
                                            <p:cond delay="1668"/>
                                          </p:stCondLst>
                                        </p:cTn>
                                        <p:tgtEl>
                                          <p:spTgt spid="3">
                                            <p:txEl>
                                              <p:pRg st="4" end="4"/>
                                            </p:txEl>
                                          </p:spTgt>
                                        </p:tgtEl>
                                      </p:cBhvr>
                                      <p:to x="100000" y="100000"/>
                                    </p:animScale>
                                    <p:animScale>
                                      <p:cBhvr>
                                        <p:cTn id="73" dur="26">
                                          <p:stCondLst>
                                            <p:cond delay="1808"/>
                                          </p:stCondLst>
                                        </p:cTn>
                                        <p:tgtEl>
                                          <p:spTgt spid="3">
                                            <p:txEl>
                                              <p:pRg st="4" end="4"/>
                                            </p:txEl>
                                          </p:spTgt>
                                        </p:tgtEl>
                                      </p:cBhvr>
                                      <p:to x="100000" y="95000"/>
                                    </p:animScale>
                                    <p:animScale>
                                      <p:cBhvr>
                                        <p:cTn id="74"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880320"/>
          </a:xfrm>
        </p:spPr>
        <p:txBody>
          <a:bodyPr>
            <a:normAutofit fontScale="92500" lnSpcReduction="10000"/>
          </a:bodyPr>
          <a:lstStyle/>
          <a:p>
            <a:pPr marL="0" indent="0" algn="ctr">
              <a:buNone/>
            </a:pPr>
            <a:r>
              <a:rPr lang="es-CO" b="1" i="1" u="sng" dirty="0" smtClean="0"/>
              <a:t>¿Cuándo es que se nace de Dios?</a:t>
            </a:r>
          </a:p>
          <a:p>
            <a:endParaRPr lang="es-CO" dirty="0" smtClean="0"/>
          </a:p>
          <a:p>
            <a:pPr marL="0" indent="0" algn="ctr">
              <a:buNone/>
            </a:pPr>
            <a:r>
              <a:rPr lang="es-CO" dirty="0" smtClean="0">
                <a:solidFill>
                  <a:srgbClr val="FF0000"/>
                </a:solidFill>
              </a:rPr>
              <a:t>Rom.6:3,4</a:t>
            </a:r>
            <a:r>
              <a:rPr lang="es-CO" dirty="0" smtClean="0">
                <a:solidFill>
                  <a:srgbClr val="FF0000"/>
                </a:solidFill>
              </a:rPr>
              <a:t>.</a:t>
            </a:r>
          </a:p>
          <a:p>
            <a:pPr marL="0" indent="0">
              <a:buNone/>
            </a:pPr>
            <a:r>
              <a:rPr lang="es-CO" dirty="0"/>
              <a:t>¿O no sabéis que todos los que hemos sido bautizados en Cristo Jesús, hemos sido bautizados en su muerte? </a:t>
            </a:r>
          </a:p>
        </p:txBody>
      </p:sp>
      <p:sp>
        <p:nvSpPr>
          <p:cNvPr id="4" name="3 Rectángulo"/>
          <p:cNvSpPr/>
          <p:nvPr/>
        </p:nvSpPr>
        <p:spPr>
          <a:xfrm>
            <a:off x="323528" y="3429000"/>
            <a:ext cx="5616624" cy="3539430"/>
          </a:xfrm>
          <a:prstGeom prst="rect">
            <a:avLst/>
          </a:prstGeom>
        </p:spPr>
        <p:txBody>
          <a:bodyPr wrap="square">
            <a:spAutoFit/>
          </a:bodyPr>
          <a:lstStyle/>
          <a:p>
            <a:r>
              <a:rPr lang="es-CO" b="1" baseline="30000" dirty="0"/>
              <a:t>4</a:t>
            </a:r>
            <a:r>
              <a:rPr lang="es-CO" sz="2800" b="1" baseline="30000" dirty="0"/>
              <a:t> </a:t>
            </a:r>
            <a:r>
              <a:rPr lang="es-CO" sz="2800" dirty="0"/>
              <a:t>Porque somos sepultados juntamente con él para muerte por el bautismo, a fin de que como Cristo resucitó de los muertos por la gloria del Padre, así también nosotros andemos en </a:t>
            </a:r>
            <a:r>
              <a:rPr lang="es-CO" sz="2800" i="1" dirty="0">
                <a:solidFill>
                  <a:srgbClr val="0070C0"/>
                </a:solidFill>
              </a:rPr>
              <a:t>VIDA NUEVA</a:t>
            </a:r>
            <a:r>
              <a:rPr lang="es-CO" sz="2800" dirty="0"/>
              <a:t>. Nota. Es </a:t>
            </a:r>
            <a:r>
              <a:rPr lang="es-CO" sz="2800" dirty="0" smtClean="0"/>
              <a:t>necesario </a:t>
            </a:r>
            <a:r>
              <a:rPr lang="es-CO" sz="2800" dirty="0"/>
              <a:t>nacer de «agua </a:t>
            </a:r>
            <a:r>
              <a:rPr lang="es-CO" sz="2800" b="1" u="sng" dirty="0"/>
              <a:t>y</a:t>
            </a:r>
            <a:r>
              <a:rPr lang="es-CO" sz="2800" dirty="0"/>
              <a:t> del </a:t>
            </a:r>
            <a:r>
              <a:rPr lang="es-CO" sz="2800" dirty="0" smtClean="0"/>
              <a:t>Espíritu </a:t>
            </a:r>
            <a:r>
              <a:rPr lang="es-CO" sz="2800" dirty="0"/>
              <a:t>Santo» </a:t>
            </a:r>
            <a:r>
              <a:rPr lang="es-CO" sz="2800" dirty="0" smtClean="0">
                <a:solidFill>
                  <a:srgbClr val="FF0000"/>
                </a:solidFill>
              </a:rPr>
              <a:t>(Lea </a:t>
            </a:r>
            <a:r>
              <a:rPr lang="es-CO" sz="2800" dirty="0">
                <a:solidFill>
                  <a:srgbClr val="FF0000"/>
                </a:solidFill>
              </a:rPr>
              <a:t>Juan 3:5). </a:t>
            </a:r>
            <a:endParaRPr lang="es-CO" sz="2800" dirty="0">
              <a:solidFill>
                <a:srgbClr val="FF0000"/>
              </a:solidFill>
            </a:endParaRPr>
          </a:p>
        </p:txBody>
      </p:sp>
      <p:sp>
        <p:nvSpPr>
          <p:cNvPr id="5" name="AutoShape 2" descr="data:image/jpeg;base64,/9j/4AAQSkZJRgABAQAAAQABAAD/2wCEAAkGBhMSERUUExQWFRUWGB8aGBgYGRoYGhgaGxgVGBcXGhoYHSYeGBojGRcVHy8gIycpLCwsFx4xNTAqNSYsLCkBCQoKDgwOGg8PGikcHBwpKSkpKSkpLCwpKSkpKSkpLCwpLCkpKSwpKSkpKSkpLCksKSkpLCwsLC4sLCkpLCkpKf/AABEIAMIBAwMBIgACEQEDEQH/xAAbAAACAwEBAQAAAAAAAAAAAAAEBQIDBgABB//EAEMQAAECAwYCCAMECQQBBQAAAAECEQADIQQFEjFBUWFxBhMigZGhscEy0fAUQlKCBxUjQ2JykuHxM1OiwrIWRGNzg//EABkBAAMBAQEAAAAAAAAAAAAAAAABAgMEBf/EACQRAAICAgMAAgMAAwAAAAAAAAABAhESIQMxQRNRBCJxMkJh/9oADAMBAAIRAxEAPwD59LuuYpZAo2eI6ZQRaLvKC6nPJj5w7tyQgPjBOrM3AwHMvDEpOIAJyIDhxyhZWjVN2DWO78fwkkD/ACxgv7CtKXC8JZtnHOB59rwoKZdHJV4nLwjk3mUoAJJLa1iVkN0CiT2iD5ViVhkDrzoAHD0iRvUqVUDuDekGJnBU4EsXQ3tFwbvYn0FyFhBxBRB2GoOXfEZiguYpQLUfvOsEyDKOYOdOT+bRbdVkkrxklu0QKtQEV5xq2hJaB52LEClb76MBFwskyekqKmAoHGkTnXQhLst9hBki7ew4Wo94aMm1ZXgHYpAlnNJOpYU8YfSFTAAUlH9IhXLsCkqxdj1PnBC7XOyBbwhkNhMtU8r7SQwyKSWIpmIttUlaiCx8f7QJItc1NSVqPMNHs297UfhQBxo8UGcugyVZpj0QfH+0XyrvU/aDV0rCeYLWrNfgWjh1qS5JJ5/KEPJmiTYEtUkHnEkyAKY1NzMZuXb5gfL384Hn3rMAqSef9oKE5NmqKEfxH8x+cQMuWdVeJMYObblGuMjvYRbZr9AzdR5wuh0zYLsyHoojzjpyq/ESBGeF+FqJ74h+tVEucnhZDUX9j4TA+TRJ1HJTd0JV30kZ+v8AaKlXzVwS2kLIpJv01UtEzCAVDwi9MknaM7Zb7GGprHiukSgaZesWmLGTHc+zzGPahesTHDzCnPaA/wD1cDhBdObl+FPOKLRaJMxipSlFsnLF+R0iG16P91oZSbZi/elT7AD2pF4nEUxr5Qpl3gEhgGA2AESk29CjVSu6M8i8X6NU2svQq8vePVWohnxd2GBpU+QRmX5x6uVKYspXCsFgXm3I2X5R0KuqG6vGOh2xmKWSrJyfOBp1hmKAUBGlk21AfAgA6MO6CbttKiMKh8BYuN6xVfRlkjIpu1YDkEB2eKRLdWdOMbmfNGBWQJdqGh7OwjKXzY2PYIwlss3ao8YB2SkSUJeoNKhq8W4w4sd2yWCkqLvqxpnGXsqVA1BjT2OawDo9RnDxbdpicimdMUkkgO3Z55/OPZCylw1SX86xqLHYpRSMSdXpwyiv9VS8w/0XPOLVVsi7Myu8ylVdHgiyXwokJzc03c6CGs3oohZcqIPtAN5S0WKX+zrOL4VHNHLiRrxhOrsLfSLLQjq6zpmChOBNV00OiXjV3d0YlWiTjRNWkLDoBqwbI1rHymTaFFTrLl6vt/iN+vpSqShAQwpQHIBszwjn5ZtNUdPFwZptlF6XfPsiwiZVJNFD4Vd+h4GPZd5lqCJWO+p1qRMkz5mMFilYSMIyOGmWlatFZu2dKISoBLjmDxB1EXDkt0zGfC4U/Cw2tZDsfCPEWo5kGILxBOfgkmOXd+RJOlBvvnFPZCpBVmnoU+JPfHq7skmpHgYimxISmuIkj8X00DGWgPnXcmFbHoEtcmVolT6Dj4wikrWVKCJBWQ5JY0DMKjIcYemWPxZ8fWNPddkFnsxAUg9Z8RepOgBGaWiHOjWEXJ0fKVXguUBi7KSp233IHk8NbLfqXYjAkhwTVzzIrwhdfV24Jn7Q1JLcnoa8IATe02WjAJigkZDT6yjojTREk0ObTbmmBKy4ORA8KPBciyhaXCm4NGSmT1LOIlznG3uG5VKlJmKmBiMomSoSkSskpyznOLzYFPXLm0FWW7yksFv84OVZl4uAzpE/IvDS2JzdKCKPir38IIsVgkhIUsTAOAdj4RopSUoqJZJ4jzhJeN19YWqEknVTVrkKEuTEynFdlJyl7QDb5skqCZcwjUlQpypWKJNnGBSxNSoJzZ3Z6tSGH/piSlAIJ/mPo0BIuQj4VqAVmGo/ERGcfB1NDO7RIxYVAkVOIKzGmUPjd1nAcJd65nujLG7lOSVV2YV86RdIsc4pZUzBWgYmmVW1hOSF+32aT7JLGgjoSG7VGuMnxjov9SbZnh0hSlbhCQCOFK+G0TTfqRMXhI7TGuT1SfaMgu830EVLtVARSNMGY6Po0q90dogpJDOB7QLabxB0FeWZjD2e9CnL6aJpvdVA+p7nhODEmbezlj8QJbYZtn4tBiZqquU8hGEs18LBHD+5hhLv8BiQMh4gARolRLbNdZ7UU1pFU++ylVe5hGQXfhLt5QOq9XpiaHTFbNwq+ZpGIIATxIeM1f14jrZgNRQjuSDA9mvVCRVRJaFd5zwtZI1I9GhV4OL2Wom4iSBkpzyyjf2O95CkhKpaVcCHj5jZpZUrCCz0rlmM/GHsuauzzClRSptQXB74w5YX0ehwTx/jPotvtEtNlaUlEpq0FPARnrNbgiQFKUoqJNVZHXs12hLbb9E0JQpwl3U3CGllvOymQqWqWCr8RzB0wn7p5CMIpwds15nGcXGJNN/Jrn9bRNPSEUasZA3ylAKcIWASxyLaO3EQHMvUqL/CNhHYrfR5TRvT0grVJPKAlXwSSSCQMhxjMp6Qszh98z8mixPSd0sQRyAaJcWUtGjxGevCAEuHJJolNHJPtq8Qt12ziQuQTgQGCQ5U2/fnk0ZiwW/HNCe0XfVtHFSd4d3b0hKElBKhM4nbaMpxkujs/HxcXemWqs0yYHnggijnMiMhak9sjYkeEPrx6RTFliXIhGizlZKlUGZMbQtdkctPSB1LY0yjcXLfaUWdCTio2QdkvU1jC6sMob2G+igsGYBq5RclZzPs2U29ZKcitRJ2Zq1i8X/gIIJLtrGJVfOIuGHCOVemWsSuND2fRh0qFAVkVemkSlXzJSy1qLCgfKPmqre4dzHs28ypDFRITk8L44mibPrCbfKLEOQfCBrTfCZYAMtZLl+z4NHzuwdKJsoMlQZgAGBFNavBC+nU4gh011wgtCcF4Xkbe0dJJKQD1SyrikgCoz3gCZ0oSXONKSHoAdt2bU0zjEjpBNoMZIAIZ9y5848tV4JmHEpHabME17naJfGmUpG4HT5Ioe0RrhFY6MZJv8pSE4U03Qk+bR0Hxoq0LTYtWyj0yAxp9fQiZvB9X749Ta/reN9nnooRYwDE5FiBVWlWiRtAiSZwfvhDst+yB3y+jEF2Fzo0SRNJL1iQmmGrQWepu1I1jwXUnnFgtJagiEy1mC2BGfdopA1uswQA2/sItmW1W0eWheIB+GXKFbspNAQHaA3h/YrOJqA9D9CFqrIRMZXZIZx3CkaK7bOyAR9ZxnyOkdfArZRKuUA1qIUz5JUalo2Fik4lsznb8TZjwjbj9GNjnoC09ZJJqQlWIDh2xHPxycmbc8IwSPjH2HX5RD7Dw9I+ndJP0QzEJx2WYZjCqFsk/lIoeRaMlcPRaZOmKTMC5YRQ9muLVLHxeNnJxVs5lGM3UezO/YOESNzx9AvDoOjqz1SlY0ipJ7JbMbueEKbk6KzJ1VAoTxzP8oPqYcOXLomfA4vZnJU37OhREt1HJbPho3vCyfbsTUYjWPrKeiMgBiFHmXJ4DICE199CkITiCe1mW+FI/DxO58oHNRezRccqpHz6VLKywDkwbbruWlDVNMhGsuvo0pnAYbt84Zy7jFCRkXbdt+ECk29F/GoxdvZ83u67y+JWW0ETLuDxoL9uxUk4kh0HhkdoTJt2/pFts58ktFSbtD5xau70gVMXC2JGUQ+3OGaFsMkViSnCwiibZ6aRcqZwioqEOgyKfs3KJ/ZQ2USmJDZ98UoQHoR4mEykywWQbRL7ONousqlFQDM9H50ixQIcEV84m2XYOJI4R0EYTtHQh2IY4ExMy1NHmAx1HFZwVFiV1iIQY9SgwaAsTMO5iXWHcxFKOMe4TvBRJPrTxiKppjmiITBQBl13ZNtExMuWMRV5DUk7R9Vuj9GCJKRMUpM4gBSkqQSk7pHaJyypnCL9FkkYpppiolJPeT6R9isoISxY8oia0OLMva/0bWSeCtBJCqgO4BbNJ+IGmTkcIX3F0QXKnKklSChDMpmWHCiFNUKSWaur7RtrKnBiBFHJdt9xBRUAXI79u/aIplKTQDZLlCc0oI3CcNfSGUqUAKBo9jwD69omldjcm+2SXHzHpVaimeoJJACqcAAHbhGu6XdIjZkJCPjUcuAzMfP70tZW8w5GpbTeOfmlej0fwuJr936GSr3UUVDqA1yA3beLbNalBCX+JXjU0JhHYEmcFrFUSw6hmST8NBpDSwIUwBqpbn+UM2fD1JjT8fjr9mV+VyJtRj4MLLbAtfYrhGbUHF+T04wetIOYFB9ZxTZUolggNTPnx2iEy2JzOW28bSirOSMmdOsj5kn08IjMl4QwSO+IWu82WJaBimkYuCRuqJy1EA4iFK4aecJOjTsBn2cFJCmIOYbxePnF+2NdnmlIPYNU8tqx9QtdqCWfXSMr0rsvWBACSVO4YPQ55cRF9mc4qrMWLargfCLP1gcik+EHi55gD9WoccJH/WIi7Z34FdyT8oKOawH7Xw8opmT3/wAQ8k3Ms/EcH86VgekMpHRxh2uoV+ZY9KeUVQXRiqk0VF8uUobmNXaOjRqUiW388LJ3R9T1wj/9APVUZs1VisS1PrDK9ZCimXMGagyhxbPwp3QQLmwjtLlj8wPoTBkuyJMlaQoKKa08fn4xhyPHZtHejM9UvbzjoYGVxMdGmQthK/soSUmZNI2ZPsawIVWJP3Ziv+PvBE6ZK1EtnzShvAGF0yYhyWpxPsB6R22ecixdts33ZB/Mon0MUm2StJSf+Xzjp0+Xok+JgdU9J+6POJbGWTbQgiksA8z84oUrgBHvWj8IjzG+kBREuY8CIkx0EEIlTCKIPgYQGw/RtO/1Us5oU8w494+qSpJmJSpCg7drTx4x8c6K2efLnAlC0ghnYsDmnzEfVLFiWUjDhChiSoH48PxIUNCPNjA06RUaNDIQpKWUtydSxH+IlJWcJFHGxo3qIslzqAEN9cIqtawzYkpVo5FeEYWygqWukQnzcFTlA1gtOJLks30fOEN8XqVqwjIB/NhAtjUWzMdJrcpdoKlPh+7uA2kZu87Wo0BpqRkRxG8a+97J1iWTRWHsnjGQvbo/aJAQpaaLTicVbUgtkRTxjnnxOMr8PU4udYYvtDn9G1rSmbOQtv2iAA7Vrl3+0M77u+ZZVJaoUGBS/ZSluydi5zjEWWaAQQqv1QxrrL0iUwRNVilEFPaNBtygXLjpkS4HJ5RZTZ7QpiNyT3f3i6zgiYHJZe+Q1oNItnWZCkkpOFRRxZ317mhZaFlCykq0YsXHdtn5xrHkU+jnnBw7COtTKtK1JViWvsCXuXBSp9gKw6TIwdpS1KOwyfgBn3xmeiFmxqMyYXVLJSlR1p8XgY0lptwBZvaL9FG2LLTIK8UyYMNezWoG5bXhFN3jrp8tlJBAUCSCRk4y74Mts1kGjUelTCa6LtnTJizKnEYQGUkEfFQvtQbRX8E9LY7tVjWk/G4JzCc/6lUgSdZVH4UTFcpiUnwePV3bbh+/mK5VHmI8+w23Vcw9zDyjWPRg6FM64VqV2krHFSsfcM4qVc6EgupVNpJ7qtD5N3WgfEuceWKJpsKvvKtHgqEw0ZC0XZL/ANxY/IRAapEpP7x/ykR9CFyvVrQ27sfAmBLVdKAaicrmgn6rCoLSMOmZKbTxIfyhjdFql42f4hhzBHpGlUZYZK0K5qQgnI7peA51zWdVRiCgXDIA46RlPjTRpGVMzExctJIImU/l+cewVabnxqKmPaqW3YP5x0YfLFGuMhhartOEhMkl/wAJAp3pbSEFpusJWyk9XzUC3hxjRTLDMBbEs8P8QCu62zQY9Jnmiddglf7nkYoNnlD96P6SYfIulJr1CjXUgDzgyX0dUfhlSRTPE5fjE1YzGLQh8344T849JTof+Jjc2fossE4zKSDsAfaOmdEkEuJo5YSfQiDFjMQJ4Ao/h7xdLvWYmgJzEbqXcMkUKir8oghHR2QBke5h5NFYsDFSr+tA1OYVnsX1j6/duTAsXxp4Eio5GMwsWaWPgfhRz4w2sVtBKVCmJIPiMvKBx0NM1dntmNY7LlnzLAvE7VagQysLZEEPTfOFdmtjZDTwgadOJKuAjncdm6LLZbHokYQfok8YUTVOonf00gifO7L6kQNL7IKjplzhpGq0rJzZjENpSDL3mSVWNC5znq1NQsQC48MJ8oTdZ2UHesFTrSeqWGSQQXfk1OLGNMbRzybsRdILhkTJZmyFpSqWA4IKSoH4SNC+T75xlpNtUglK61qDWH9tscxKUoSrEjmzfzbtC28rEMAcciIwnw2dHF+Q4B1nvkH7ykgAUcaFxp7wWZcmeXJIVmSks/Eg0MYuVPYka8faDJFpUjlHJ8bi9Hf8i5Fs3FmkdXKwy1sK/dDl9yXc+EKJl9zJCmWBMQT/ACkDVgKekBWa/WDO/A6GAr0vEFLnP1iottkuMFFmjst5S5pUJaiskfCSAocxtxg7opdx/arVTEtgxOSaHJganbSPmt3Wwy5yV1zqzvXRtY+y9GbIU2WWC4JGIvm6iT7x1xWzz5y0EJsQ58yfnEVWFNKkclrHvBxRxiJlco1MQH7Kz4QOZUSfPKI9VM2HctUH9RyjupGwgsBaZK6/swfzmsVTFqGclXctUNTJ5RBckQAJl2yqQoTE1/Go6K/tEpk+WadbNT+YeFRBlqlJeXnVYH/FUeTruSR9GFTBMxNunFExSUkkA0766DjHsaSdcKCSSS8dHM/xjb5UAJtCssHtA0yzzFKISKcvcw4lKQFKTsE8anE//WCUKToD6R3UczM/+oln4iB5xai7MH3lHlSHwUNokmWTkIdIEhH9g1ZXeY77ArQeKjD8WN3ePTd4Ow7oVDoQosLZt4t7xOZJLUCf6ocLutDVV7QOu75Q+8fGGBlLfd81Sq4GPFXzh1dlnWiUkLKaOkEE5EunOtCSIvtEuzJzJJ5wILbLbCgKbEn7pL4lBLO3EViQofWe1UD5+vGLShIJUKkjLzhPYpisNcwSK8CQ3lF5ANScP1WIaNEicxKls9AM9GgG2T+tUJaMhmdvmYvExShnTlE7HZgkUyHm+sSaXoptYw4ANPlEwsZHIgjy/tA9vmftBFlpVhKVZgkD2PrGkTKf2BWosCnR8oDs9j60/wAISW8qwywtMmBWijTcaEdzR4gMoqBopgBwDk+0PGzKz5teVnwzVp2MUyrUtGVRsYJv+lqmg5hZ84DSpOpjBpem0ZNdDCRa8Q/0+0ctoJmWBQGKYQ5+qRVZJ6BUqAS1NO6Gt1XzJUVBSUkgOlRyFMm3jJQ2avlbWzUdCLilGT1i0JUpRcEioAoM8nIJjWJkpG/ifnGX6E2x0rlkv1Z7JGqNHbaNJjH4j9d0dMVoyskUhz2lZbx4pJ/EfKKZq2Uk4hWnyi4g7jwhoGel2zryiFntWIaOCxFaERxWeEJ7xtPUTBOY4FMma2Q0SvuNDzhtEjzHw847rBq4gb7WnjE02hO8OgKLfMGKSx/ej0VDBREJ74IAkmlJyPMt7wf1tTs2/N4n0C4qEdEBaBvHRWIaE9gqqYWAGNv6UpB83g8SxmYX9H1fsEqUO0t1n86ioeRENEnZPj8opEkH2j3CrbxiMieVLLHsppTVXyA8zFysI2fiYLA5AL1IEW9SnVR9PSA1TGr2e6KJttmH4CkdxMTYDIyJTVD+JilYQ3ZR7ecJxZ55PbnEDglvU+0Gy7LLGfa4rU3s0KwOnWhG0scy5fu7oAtEwTKS8NGJzfPT5wJeN2Y1Ykz0BtMVB/SBHl12ZeJSftEskoPw4ycwXL0MPfYWMbQrBiUopAxUqKxIKCkhSS4PeIzN6dHpk9BIKCEns4X7RU6lPiyZ/OJ9FEzZSurWnsh9fhPyyhtWClizSyu8RcohIiC8xpFa5gNA43P+Yzo3u9gWHEoq2hX0vvBcpEsIzUqrVPdDJdtqpCNAe1qTnT5xn7+tOIyFD7kxPHaNIqkY8krY2nz0zFJmJxE4El9g2uxzi2aT1eJJ7TE5c8u/0hDIvfqZkyQonqicSa5PmOUHXffEsoWrGkpSwAG1MhrnBZkfP7SszFqUouSXMU4GIi0l1L2c+BeIqrGVG1niZbqYVPGGM26lCXj0GY1zSk93aEAJVhPGNXKtMuZhTqqUvrAKVdJ82fuhVsLNt0WscuVZ0KlgDGkEkmtd4aqtCtvAj3hN0dmASJYNS3dDRUxto3oSdldvnlUtXZLiooNKxZZ7UFJBby17o9mLbMsDt6coFseCWClzQ04g1ER/tou7QVNmAggHCSKZuOLQNImpmpUhYDii05guKEP90196iCJkoLAqUkVSrUfMcNYEmKJOMD9tK+JI++g5tuCxI2IbeGxNFt3ysLy8T4KJfPCfhfiGZ9WglAxDIPqNjAVpUlTTUqcAMSNAQ4PHSnGLbLbAZmBYAUQ/BWyk8CHpo0ClToVaA79lHDLP/wAqMv5oO6tiHrmPcQJ0kkFEkLS2FMxCiOAV2m7y/jDG12QAPkxfOEnsGj3B9OI6Kyk8Y6L2I8lS2ASKBIAA2AoPaPLXajLQVBydKDM0ERNrEsOogPnA8yf16kBCwUjtHSoyDHviFLWx0XJWZaAFFKdySA51PjCm126UXZZWobZeQgy13AhasSlTFVyoA22UWzhLQACkIToNoh37oBQidNJyWBwSAfFRgiStb1Ew/m9gIY2W0IJ/1CrgawxQoZ07gIIxX2FiYufunvUxHPWIpkpUf9MHicRHiWhrOkkl3b8rmB1WPF8SiBFJMLKZdlkJyKUnuguzIGItgdtg8DpuySkuT35+sD/a5SZhUkzFEAuOyBlyfKNPCAkKZCBSrqOEMM/8QjE5lTFDMGjcRDS9V4JSFZOjC2zlz6Rn0OpSzpT/AMYLBmmVNeWFZmr8CGhHeN4HGlLsHIPGhzj39aABcsPUJbmKHy9IVXtOwrfZQ94z/wClN6oLtdoKVpw5uC3DWFV6jsltDiHIEQRek2iSDq3k/tHk4CZL4sUnvqH74u7MzM9J5jrQdx8vnAlktmGTMH3nSUnbN/KPb4nk4En7o/t6NAAy4REuzRdEkrZXCLZyD9ax5JIUGOeh9jwNK6R6HAL6UL5iIT8GyUsU4iLpdpKJ2J6Ox5EMR5wNiKTniS+fD2MMk2dNCr4VE1dmoKjctVoPQPoPQ845LPVJIZu8eRjSTbKGdzwakYnoTaHKglTpQKmrnPCO5o1S0LWApSux9aRrG2iW6YXIsoU7rfcHNu6FybT1c1SFsoYXSrdjTvZXlHi7WlCuzr941Ks6cOUL72mFScQNU5Uy0hySW7BOx+q1MkkJNNoV32tWFM6WDjlVb8SD8STvvzECWW1KOFj8WWoO458IPsa1uUsXTlnkefIw3TQW0yqVaRUj4JqcadnzWn1PjtFthmpnSkqFJkpRSk8U0biCBAdqsjfsqAFWJLZJJcEcsRBbZUV9FUKTKW4L9ap+BDA+YjPFORTlSHl4TOss69QZZNa/dJHnHWW1dbL7Q7WShsW9C9O6BZE9gtDGjt/KoFvcd0CfrDqpktTEJWkJVwIbCrxLQ3rYk70PZSnSDuI8jOWzpQqStUvq1KwmhB0NRpsWjodhRbfUxaiB1eFz2XqW34QX0fmgrILk4QX0+IpHo8Am2PLXOmjtEdkCjB6CnEiIdHluqYpKmDBIJpQVJ8TGalY6o1kycMWHXaITLOlQ7QB4QFZLASozDRwyd2zJPEnyAgxJ0NeMXVrYiElMoEhIS/dBCkI+LCx1Yt5QNNsaCc2I7iIHNlWKhWIca+DRaikIuttoxAiWWVxgGXY5hcqLHNoYSwCMn8vWJLmISakeMAyMqxKIDnwgiXZBLegJYnjlEJdpxfC3jELXZlKwstqdoOx0FD35QnoDN9JrzExSZYYBAqr+LNTcsoBlyymWsk8uTUgHpFZVomYSpwCw+toEQVIADlhm5iLEw0fGTRynXSsD3ypJTixVJyiiVeCklRwviPhAFoJVoYi9AMwrFLUAasFeBr6xSJqmpX3GxgSUFAfE31lE02oSwWd94MhY2KL4kvMKgwB0GnDlAYYfEPA/OGVvtaVhsJB3OfKFk2QRmDDu9lJeElMC+h0zhjJs4nAIJaZkhZ++NEL/AItldx0MKVJZjvHnWERDKGJs4COrKglQXUFwcmOmjecTx4UlJUFAlgGoNKHeC1tapBV/7iUHUf8AclimI7qTSsJkWc/WXKGnYmbbo7MVYpoSqWrAs1xJAcaFJJ7RyyjcWxSFqCVLwUcCgdywYPnHzOz3tOQAkUWB2XRXLIE5cGh3diJ88lM1ZJISrJ2qpq6V1jeL+jM1a7jltUu/GKRZEplqlrcjCrCrVQYkpL/eA8YXWa0L6woKi6TV8shrxgq85qxKWFZFJ8gSC4qCGim7KR7dpBlIKQETAGIIdKimhCu/XOusQn3kpKgolsJZSDWhzwkfEkMOIhdd1rUpYSog9YBwdQDAjR1ANzHGG0+6VYFJW9Kg7HPPjodYhUweSOvlYMsLSapIVTUOCfIA90D2U4JiwD2VrJHAlj51/pgC1AycUtRKkqScDUzGj86jwgeXMUpAZVSACdlBmPDMQ1VibtD+bixp/iGHyxJ9/GB7dJUuQxFAH+flCOZe0zC6pfwqqUF8JBqFA1FCRDu47fLKXops9x3Q39AkAyekWFISpCVKAbESXOxy2aOiufZk4iywA9A8dHFhI6LRK8rXUJ0SHI3J+BPqYZ3GGT2WI2fNm8njMqxTJhHaKipy2j0SO4NSHt2zZclfbLAJagJYuM6cI6OJatmMzQm9FfeAbhF0i8HA7MRExBQ6a4iwPDP0gKfZiCMJUH2joWzPaCpgRMepcZh2z5fVIlZrqwlwottC5VqmSZiDQ4gUaZ/El/8AlBir5XkUueXvCqx5fYzmWfEBX67o8TZgMkjmA4ELkXwSMi+zGCZV4rGYgHYYm0pQWUQgfibP5QulWhCpihNmYiKorhQ2hYVxc4sm3mlIc+ekUSbTJWougJ1xYh4YTnCoLM5a7ElPWY5tScSWTizehOkK5yEn71B6xqJ1hGMkSitOhJypoAWO8K5wltUL76RnKILYlTaVAUWQBowPtFZtSs1KfmlI8dYtmpSVHCkwFPk8k8zGY6J2gyimpr/DSF04oAoVPFxUgZl+UUTrUlqIAiH2WCTqioihclRFKjZ6xaqbpA63zDw0SckUKVDlwPf4RGVZt/MtEuuVqY9WSaHNqHcfOGAVYrOuVMSsKRTTEKg0ILaEOIc3Xik9YkDFLwqWAUgpNHFSHypSMsmaRkW5Q1sVrUpJxKUSElNSS4OXn6w7S6FQ5u68UFT9X2U5yziUh96u3cYd2W+UGYSFBCykAA0RQkgPmk11pGdsVimYDmGzFWEWS7qXMJIqcLtU5EceMVb8HFBVomLM5aSlSCC+tXzrqC2cMJNoUtOCpcEOeTMYrum+kn9nMQGFElsWAADerekSvGUJZcBxmoaEfiDHMekVGX32VX0UWEYh1eIBSO0FZ1YMPF/CNPZrz6xAJOYY0p9fOMXddoT1hV+NwKaD4feDkEoW74UFWE/wk1SeVQDEvWx1egq2pWuSEkuUPh5pcEP3Qos05wO0xKWBOVH7J+qQykW0grTo7+OviPOM9MnFKlJFU4ieebt3QN+iqhvIvJJJJLTCGWMwsih8RUHd9DHhs6FATEuldaDWpfFx5QpwpSyklixqTmRUA8xTnBkm2J+IFq1GoGfjFZEhabVLUHUgA6tvHQBNElRJfOOi8SKH/RUPOV/9x8kraHF+IAnUADo/7R0dBDoUhTYVkTUsSO0cuUaywK7Zjo6NH0C8K+kiRhlU/fI9TFy0B1UGXvHR0REbK5B7Hf7wbKLo7o6OhvsEL7ckFBcRhLxFTHR0aohltgnqEpbKIy1MLkzlYj2j4mOjo559lxJFZY1OfvFM0ZR0dGJYG3aiUxI7MdHRLGxhdllQpXaQk8wDA/SGzISoYUpTyAHpHR0Sv8hvoSLEeyayV8FBuGeUdHRTJQMvOGtwj9sBp/cR0dA+gNNbMlwT0aNAdcKv/KOjo3iHhmrYs45tfvn1hzaFnqEVP3vaOjoF2ikIbvUWTXI0hxaC6Jj/AIf+pjo6CXQISWq0K/EctzwilIp3iPI6MojfYQ1PzRK0DPmfQR0dCYjxo8jo6NR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6148" name="Picture 4" descr="http://sp3.fotolog.com/photo/51/23/9/hatorey07/1250340195945_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717032"/>
            <a:ext cx="2962300" cy="2923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477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6148"/>
                                        </p:tgtEl>
                                        <p:attrNameLst>
                                          <p:attrName>style.visibility</p:attrName>
                                        </p:attrNameLst>
                                      </p:cBhvr>
                                      <p:to>
                                        <p:strVal val="visible"/>
                                      </p:to>
                                    </p:set>
                                    <p:animEffect transition="in" filter="wipe(down)">
                                      <p:cBhvr>
                                        <p:cTn id="31" dur="580">
                                          <p:stCondLst>
                                            <p:cond delay="0"/>
                                          </p:stCondLst>
                                        </p:cTn>
                                        <p:tgtEl>
                                          <p:spTgt spid="6148"/>
                                        </p:tgtEl>
                                      </p:cBhvr>
                                    </p:animEffect>
                                    <p:anim calcmode="lin" valueType="num">
                                      <p:cBhvr>
                                        <p:cTn id="32" dur="1822" tmFilter="0,0; 0.14,0.36; 0.43,0.73; 0.71,0.91; 1.0,1.0">
                                          <p:stCondLst>
                                            <p:cond delay="0"/>
                                          </p:stCondLst>
                                        </p:cTn>
                                        <p:tgtEl>
                                          <p:spTgt spid="614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614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614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614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6148"/>
                                        </p:tgtEl>
                                        <p:attrNameLst>
                                          <p:attrName>ppt_y</p:attrName>
                                        </p:attrNameLst>
                                      </p:cBhvr>
                                      <p:tavLst>
                                        <p:tav tm="0" fmla="#ppt_y-sin(pi*$)/81">
                                          <p:val>
                                            <p:fltVal val="0"/>
                                          </p:val>
                                        </p:tav>
                                        <p:tav tm="100000">
                                          <p:val>
                                            <p:fltVal val="1"/>
                                          </p:val>
                                        </p:tav>
                                      </p:tavLst>
                                    </p:anim>
                                    <p:animScale>
                                      <p:cBhvr>
                                        <p:cTn id="37" dur="26">
                                          <p:stCondLst>
                                            <p:cond delay="650"/>
                                          </p:stCondLst>
                                        </p:cTn>
                                        <p:tgtEl>
                                          <p:spTgt spid="6148"/>
                                        </p:tgtEl>
                                      </p:cBhvr>
                                      <p:to x="100000" y="60000"/>
                                    </p:animScale>
                                    <p:animScale>
                                      <p:cBhvr>
                                        <p:cTn id="38" dur="166" decel="50000">
                                          <p:stCondLst>
                                            <p:cond delay="676"/>
                                          </p:stCondLst>
                                        </p:cTn>
                                        <p:tgtEl>
                                          <p:spTgt spid="6148"/>
                                        </p:tgtEl>
                                      </p:cBhvr>
                                      <p:to x="100000" y="100000"/>
                                    </p:animScale>
                                    <p:animScale>
                                      <p:cBhvr>
                                        <p:cTn id="39" dur="26">
                                          <p:stCondLst>
                                            <p:cond delay="1312"/>
                                          </p:stCondLst>
                                        </p:cTn>
                                        <p:tgtEl>
                                          <p:spTgt spid="6148"/>
                                        </p:tgtEl>
                                      </p:cBhvr>
                                      <p:to x="100000" y="80000"/>
                                    </p:animScale>
                                    <p:animScale>
                                      <p:cBhvr>
                                        <p:cTn id="40" dur="166" decel="50000">
                                          <p:stCondLst>
                                            <p:cond delay="1338"/>
                                          </p:stCondLst>
                                        </p:cTn>
                                        <p:tgtEl>
                                          <p:spTgt spid="6148"/>
                                        </p:tgtEl>
                                      </p:cBhvr>
                                      <p:to x="100000" y="100000"/>
                                    </p:animScale>
                                    <p:animScale>
                                      <p:cBhvr>
                                        <p:cTn id="41" dur="26">
                                          <p:stCondLst>
                                            <p:cond delay="1642"/>
                                          </p:stCondLst>
                                        </p:cTn>
                                        <p:tgtEl>
                                          <p:spTgt spid="6148"/>
                                        </p:tgtEl>
                                      </p:cBhvr>
                                      <p:to x="100000" y="90000"/>
                                    </p:animScale>
                                    <p:animScale>
                                      <p:cBhvr>
                                        <p:cTn id="42" dur="166" decel="50000">
                                          <p:stCondLst>
                                            <p:cond delay="1668"/>
                                          </p:stCondLst>
                                        </p:cTn>
                                        <p:tgtEl>
                                          <p:spTgt spid="6148"/>
                                        </p:tgtEl>
                                      </p:cBhvr>
                                      <p:to x="100000" y="100000"/>
                                    </p:animScale>
                                    <p:animScale>
                                      <p:cBhvr>
                                        <p:cTn id="43" dur="26">
                                          <p:stCondLst>
                                            <p:cond delay="1808"/>
                                          </p:stCondLst>
                                        </p:cTn>
                                        <p:tgtEl>
                                          <p:spTgt spid="6148"/>
                                        </p:tgtEl>
                                      </p:cBhvr>
                                      <p:to x="100000" y="95000"/>
                                    </p:animScale>
                                    <p:animScale>
                                      <p:cBhvr>
                                        <p:cTn id="44" dur="166" decel="50000">
                                          <p:stCondLst>
                                            <p:cond delay="1834"/>
                                          </p:stCondLst>
                                        </p:cTn>
                                        <p:tgtEl>
                                          <p:spTgt spid="614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2000"/>
                                        <p:tgtEl>
                                          <p:spTgt spid="4"/>
                                        </p:tgtEl>
                                      </p:cBhvr>
                                    </p:animEffect>
                                    <p:anim calcmode="lin" valueType="num">
                                      <p:cBhvr>
                                        <p:cTn id="50" dur="2000" fill="hold"/>
                                        <p:tgtEl>
                                          <p:spTgt spid="4"/>
                                        </p:tgtEl>
                                        <p:attrNameLst>
                                          <p:attrName>ppt_w</p:attrName>
                                        </p:attrNameLst>
                                      </p:cBhvr>
                                      <p:tavLst>
                                        <p:tav tm="0" fmla="#ppt_w*sin(2.5*pi*$)">
                                          <p:val>
                                            <p:fltVal val="0"/>
                                          </p:val>
                                        </p:tav>
                                        <p:tav tm="100000">
                                          <p:val>
                                            <p:fltVal val="1"/>
                                          </p:val>
                                        </p:tav>
                                      </p:tavLst>
                                    </p:anim>
                                    <p:anim calcmode="lin" valueType="num">
                                      <p:cBhvr>
                                        <p:cTn id="51"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712968" cy="6264696"/>
          </a:xfrm>
        </p:spPr>
        <p:txBody>
          <a:bodyPr>
            <a:normAutofit fontScale="85000" lnSpcReduction="10000"/>
          </a:bodyPr>
          <a:lstStyle/>
          <a:p>
            <a:pPr marL="0" indent="0" algn="ctr">
              <a:buNone/>
            </a:pPr>
            <a:r>
              <a:rPr lang="es-CO" dirty="0" smtClean="0"/>
              <a:t>Regresando a </a:t>
            </a:r>
            <a:r>
              <a:rPr lang="es-CO" dirty="0" smtClean="0">
                <a:solidFill>
                  <a:srgbClr val="FF0000"/>
                </a:solidFill>
              </a:rPr>
              <a:t>1 Juan 3.9</a:t>
            </a:r>
            <a:r>
              <a:rPr lang="es-CO" dirty="0" smtClean="0"/>
              <a:t>. Dice: El que es nacido de Dios </a:t>
            </a:r>
            <a:r>
              <a:rPr lang="es-CO" b="1" dirty="0"/>
              <a:t>No practica el pecado. </a:t>
            </a:r>
          </a:p>
          <a:p>
            <a:pPr marL="0" indent="0" algn="ctr">
              <a:buNone/>
            </a:pPr>
            <a:r>
              <a:rPr lang="es-CO" dirty="0" smtClean="0"/>
              <a:t>Quiere decir: </a:t>
            </a:r>
            <a:r>
              <a:rPr lang="es-CO" dirty="0"/>
              <a:t>N</a:t>
            </a:r>
            <a:r>
              <a:rPr lang="es-CO" dirty="0" smtClean="0"/>
              <a:t>o </a:t>
            </a:r>
            <a:r>
              <a:rPr lang="es-CO" dirty="0"/>
              <a:t>continúa en el pecado, o no peca </a:t>
            </a:r>
            <a:r>
              <a:rPr lang="es-CO" dirty="0" smtClean="0"/>
              <a:t>habitualmente. Así </a:t>
            </a:r>
            <a:r>
              <a:rPr lang="es-CO" dirty="0"/>
              <a:t>caracteriza el apóstol a los que han nacido de Dios. Han experimentado el nuevo nacimiento, sus naturalezas han sido cambiadas y se asemejan a su Padre </a:t>
            </a:r>
            <a:r>
              <a:rPr lang="es-CO" dirty="0" smtClean="0"/>
              <a:t>celestial. </a:t>
            </a:r>
            <a:r>
              <a:rPr lang="es-CO" dirty="0"/>
              <a:t>Aborrecen el pecado que solían amar y aman la virtud que acostumbraban </a:t>
            </a:r>
            <a:r>
              <a:rPr lang="es-CO" dirty="0" smtClean="0"/>
              <a:t>despreciar. </a:t>
            </a:r>
          </a:p>
          <a:p>
            <a:pPr marL="0" indent="0" algn="ctr">
              <a:buNone/>
            </a:pPr>
            <a:endParaRPr lang="es-CO" dirty="0"/>
          </a:p>
          <a:p>
            <a:pPr marL="0" indent="0" algn="ctr">
              <a:buNone/>
            </a:pPr>
            <a:r>
              <a:rPr lang="es-CO" dirty="0" smtClean="0"/>
              <a:t>Estas </a:t>
            </a:r>
            <a:r>
              <a:rPr lang="es-CO" dirty="0"/>
              <a:t>personas no continúan en la esclavitud de sus antiguos pecados, no cometen habitualmente sus viejos errores.  El poder divino les ha dado la victoria sobre esas debilidades, y ese poder está disponible siempre para ayudarles a vencer otras faltas que previamente no habrían reconocido. </a:t>
            </a:r>
            <a:r>
              <a:rPr lang="es-CO" dirty="0" smtClean="0"/>
              <a:t>Que Dios nos ayude a permanecer fieles para su segunda venida. </a:t>
            </a:r>
            <a:r>
              <a:rPr lang="es-CO" smtClean="0"/>
              <a:t>Amen.</a:t>
            </a:r>
            <a:endParaRPr lang="es-CO" dirty="0"/>
          </a:p>
          <a:p>
            <a:endParaRPr lang="es-CO" dirty="0"/>
          </a:p>
        </p:txBody>
      </p:sp>
    </p:spTree>
    <p:extLst>
      <p:ext uri="{BB962C8B-B14F-4D97-AF65-F5344CB8AC3E}">
        <p14:creationId xmlns:p14="http://schemas.microsoft.com/office/powerpoint/2010/main" val="1884107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ipe(dow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805</TotalTime>
  <Words>2948</Words>
  <Application>Microsoft Office PowerPoint</Application>
  <PresentationFormat>Presentación en pantalla (4:3)</PresentationFormat>
  <Paragraphs>123</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EL REMANENTE FINAL DE DIOS Y LOS DOS TEMPLOS N°.2.</vt:lpstr>
      <vt:lpstr>Presentación de PowerPoint</vt:lpstr>
      <vt:lpstr>Presentación de PowerPoint</vt:lpstr>
      <vt:lpstr>Presentación de PowerPoint</vt:lpstr>
      <vt:lpstr>Presentación de PowerPoint</vt:lpstr>
      <vt:lpstr>Presentación de PowerPoint</vt:lpstr>
      <vt:lpstr>Presentación de PowerPoint</vt:lpstr>
      <vt:lpstr>Según le fue revelado por Dios a su sierva, en una cueva se encuentra el arca, pero por seguridad no le fue revelado en cual.</vt:lpstr>
      <vt:lpstr>Presentación de PowerPoint</vt:lpstr>
      <vt:lpstr>Presentación de PowerPoint</vt:lpstr>
      <vt:lpstr>Presentación de PowerPoint</vt:lpstr>
      <vt:lpstr>¿Cuál era el propósito que Dios tenía originalmente para su pueblo?</vt:lpstr>
      <vt:lpstr>Además, ¿Qué otro propósito tenía Dios para ellos?</vt:lpstr>
      <vt:lpstr>¿Cambió Dios su propósito bajo el nuevo pacto para el Israel espiritual?</vt:lpstr>
      <vt:lpstr>Presentación de PowerPoint</vt:lpstr>
      <vt:lpstr>¿Bajo esta experiencia, quién vivía en Pablo?</vt:lpstr>
      <vt:lpstr>Presentación de PowerPoint</vt:lpstr>
      <vt:lpstr>Presentación de PowerPoint</vt:lpstr>
      <vt:lpstr>Presentación de PowerPoint</vt:lpstr>
      <vt:lpstr>Dios revela lo que será el juicio del remanente</vt:lpstr>
      <vt:lpstr>Presentación de PowerPoint</vt:lpstr>
      <vt:lpstr>¿Con qué objeto se realiza el juicio investigador?</vt:lpstr>
      <vt:lpstr>¿Al final del juicio que aparece?</vt:lpstr>
      <vt:lpstr>Presentación de PowerPoint</vt:lpstr>
      <vt:lpstr>Presentación de PowerPoint</vt:lpstr>
      <vt:lpstr>Presentación de PowerPoint</vt:lpstr>
      <vt:lpstr>¿Cuándo se inició el juicio?</vt:lpstr>
      <vt:lpstr>Presentación de PowerPoint</vt:lpstr>
      <vt:lpstr>¿Qué no hace el que se ha convertido en templo de Dios?</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REMANENTE FINAL DE DIOS Y LOS DOS TEMPLOS N°.2.</dc:title>
  <dc:creator>FAMILIA FIERRO CH</dc:creator>
  <cp:lastModifiedBy>FAMILIA FIERRO CH</cp:lastModifiedBy>
  <cp:revision>90</cp:revision>
  <dcterms:created xsi:type="dcterms:W3CDTF">2012-11-26T13:29:22Z</dcterms:created>
  <dcterms:modified xsi:type="dcterms:W3CDTF">2012-11-28T13:27:46Z</dcterms:modified>
</cp:coreProperties>
</file>